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44"/>
  </p:notesMasterIdLst>
  <p:sldIdLst>
    <p:sldId id="256" r:id="rId2"/>
    <p:sldId id="264" r:id="rId3"/>
    <p:sldId id="263" r:id="rId4"/>
    <p:sldId id="265" r:id="rId5"/>
    <p:sldId id="303" r:id="rId6"/>
    <p:sldId id="304" r:id="rId7"/>
    <p:sldId id="266" r:id="rId8"/>
    <p:sldId id="267" r:id="rId9"/>
    <p:sldId id="268" r:id="rId10"/>
    <p:sldId id="269" r:id="rId11"/>
    <p:sldId id="270" r:id="rId12"/>
    <p:sldId id="272" r:id="rId13"/>
    <p:sldId id="273" r:id="rId14"/>
    <p:sldId id="274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302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5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290" autoAdjust="0"/>
  </p:normalViewPr>
  <p:slideViewPr>
    <p:cSldViewPr>
      <p:cViewPr>
        <p:scale>
          <a:sx n="115" d="100"/>
          <a:sy n="115" d="100"/>
        </p:scale>
        <p:origin x="1350" y="14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07/relationships/hdphoto" Target="../media/hdphoto1.wdp"/><Relationship Id="rId1" Type="http://schemas.openxmlformats.org/officeDocument/2006/relationships/image" Target="../media/image3.png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microsoft.com/office/2007/relationships/hdphoto" Target="../media/hdphoto1.wdp"/><Relationship Id="rId1" Type="http://schemas.openxmlformats.org/officeDocument/2006/relationships/image" Target="../media/image31.png"/><Relationship Id="rId6" Type="http://schemas.microsoft.com/office/2007/relationships/hdphoto" Target="../media/hdphoto3.wdp"/><Relationship Id="rId5" Type="http://schemas.openxmlformats.org/officeDocument/2006/relationships/image" Target="../media/image51.png"/><Relationship Id="rId4" Type="http://schemas.microsoft.com/office/2007/relationships/hdphoto" Target="../media/hdphoto2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801E78-49D6-4417-B278-0ABC6AC0D9B1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</dgm:pt>
    <dgm:pt modelId="{00F4FD61-23F7-4EA0-AD38-89B917296A0C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sk-SK" sz="2000" b="1" dirty="0" smtClean="0"/>
        </a:p>
        <a:p>
          <a:r>
            <a:rPr lang="sk-SK" sz="2000" b="1" dirty="0" smtClean="0"/>
            <a:t>Západoslovanské</a:t>
          </a:r>
        </a:p>
        <a:p>
          <a:r>
            <a:rPr lang="sk-SK" sz="1400" dirty="0" smtClean="0"/>
            <a:t>-slovenský</a:t>
          </a:r>
        </a:p>
        <a:p>
          <a:r>
            <a:rPr lang="sk-SK" sz="1400" dirty="0" smtClean="0"/>
            <a:t>-český</a:t>
          </a:r>
        </a:p>
        <a:p>
          <a:r>
            <a:rPr lang="sk-SK" sz="1400" dirty="0" smtClean="0"/>
            <a:t>-poľský</a:t>
          </a:r>
        </a:p>
        <a:p>
          <a:r>
            <a:rPr lang="sk-SK" sz="1400" dirty="0" smtClean="0"/>
            <a:t>-lužicko srbský</a:t>
          </a:r>
        </a:p>
        <a:p>
          <a:endParaRPr lang="sr-Latn-RS" sz="1400" dirty="0"/>
        </a:p>
      </dgm:t>
    </dgm:pt>
    <dgm:pt modelId="{42BB445C-448E-4A01-AF79-6F7E6CA27C5F}" type="parTrans" cxnId="{DFC6A8A4-F405-4FD8-94CA-5F781E15EFF8}">
      <dgm:prSet/>
      <dgm:spPr/>
      <dgm:t>
        <a:bodyPr/>
        <a:lstStyle/>
        <a:p>
          <a:endParaRPr lang="sr-Latn-RS"/>
        </a:p>
      </dgm:t>
    </dgm:pt>
    <dgm:pt modelId="{CB5912B8-0E0D-4FA2-8342-A6361F0D4606}" type="sibTrans" cxnId="{DFC6A8A4-F405-4FD8-94CA-5F781E15EFF8}">
      <dgm:prSet/>
      <dgm:spPr/>
      <dgm:t>
        <a:bodyPr/>
        <a:lstStyle/>
        <a:p>
          <a:endParaRPr lang="sr-Latn-RS"/>
        </a:p>
      </dgm:t>
    </dgm:pt>
    <dgm:pt modelId="{47106A8D-FE6B-462A-B4F6-174437BF6637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sk-SK" sz="1000" dirty="0" smtClean="0"/>
        </a:p>
        <a:p>
          <a:endParaRPr lang="sk-SK" sz="1000" dirty="0" smtClean="0"/>
        </a:p>
        <a:p>
          <a:endParaRPr lang="sk-SK" sz="1000" dirty="0" smtClean="0"/>
        </a:p>
        <a:p>
          <a:endParaRPr lang="sk-SK" sz="1000" dirty="0" smtClean="0"/>
        </a:p>
        <a:p>
          <a:r>
            <a:rPr lang="sk-SK" sz="2000" b="1" dirty="0" smtClean="0"/>
            <a:t>Južnoslovanské</a:t>
          </a:r>
        </a:p>
        <a:p>
          <a:r>
            <a:rPr lang="sk-SK" sz="1400" dirty="0" smtClean="0"/>
            <a:t>-srbský </a:t>
          </a:r>
        </a:p>
        <a:p>
          <a:r>
            <a:rPr lang="sk-SK" sz="1400" dirty="0" smtClean="0"/>
            <a:t>-chorvátsky</a:t>
          </a:r>
        </a:p>
        <a:p>
          <a:r>
            <a:rPr lang="sk-SK" sz="1400" dirty="0" smtClean="0"/>
            <a:t>-macedónsky </a:t>
          </a:r>
        </a:p>
        <a:p>
          <a:r>
            <a:rPr lang="sk-SK" sz="1400" dirty="0" smtClean="0"/>
            <a:t>-bulharský </a:t>
          </a:r>
        </a:p>
        <a:p>
          <a:r>
            <a:rPr lang="sk-SK" sz="1400" dirty="0" smtClean="0"/>
            <a:t>-slovinský</a:t>
          </a:r>
        </a:p>
      </dgm:t>
    </dgm:pt>
    <dgm:pt modelId="{57E59C03-FF38-4307-825D-6D4ED8AE2A76}" type="parTrans" cxnId="{EF27B65E-52EC-4303-9C87-DA2EEBF28CE3}">
      <dgm:prSet/>
      <dgm:spPr/>
      <dgm:t>
        <a:bodyPr/>
        <a:lstStyle/>
        <a:p>
          <a:endParaRPr lang="sr-Latn-RS"/>
        </a:p>
      </dgm:t>
    </dgm:pt>
    <dgm:pt modelId="{82DD6D99-BDD3-4FF0-A127-0535AEE90FC9}" type="sibTrans" cxnId="{EF27B65E-52EC-4303-9C87-DA2EEBF28CE3}">
      <dgm:prSet/>
      <dgm:spPr/>
      <dgm:t>
        <a:bodyPr/>
        <a:lstStyle/>
        <a:p>
          <a:endParaRPr lang="sr-Latn-RS"/>
        </a:p>
      </dgm:t>
    </dgm:pt>
    <dgm:pt modelId="{6D5591AF-9BE8-4E37-86EE-9D6BDAAB39D1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sk-SK" sz="2000" b="1" dirty="0" smtClean="0"/>
        </a:p>
        <a:p>
          <a:r>
            <a:rPr lang="sk-SK" sz="2000" b="1" dirty="0" smtClean="0"/>
            <a:t>Východoslovanské</a:t>
          </a:r>
        </a:p>
        <a:p>
          <a:r>
            <a:rPr lang="sk-SK" sz="1400" dirty="0" smtClean="0"/>
            <a:t>-ruský </a:t>
          </a:r>
        </a:p>
        <a:p>
          <a:r>
            <a:rPr lang="sk-SK" sz="1400" dirty="0" smtClean="0"/>
            <a:t>-bieloruský </a:t>
          </a:r>
        </a:p>
        <a:p>
          <a:r>
            <a:rPr lang="sk-SK" sz="1400" dirty="0" smtClean="0"/>
            <a:t>-ukrajinský</a:t>
          </a:r>
          <a:endParaRPr lang="sr-Latn-RS" sz="1400" dirty="0"/>
        </a:p>
      </dgm:t>
    </dgm:pt>
    <dgm:pt modelId="{55493555-1878-4106-AE27-A2DDC99CAA8D}" type="sibTrans" cxnId="{687D3232-5DF1-4CB7-B07B-CC1AEFDBE66E}">
      <dgm:prSet/>
      <dgm:spPr/>
      <dgm:t>
        <a:bodyPr/>
        <a:lstStyle/>
        <a:p>
          <a:endParaRPr lang="sr-Latn-RS"/>
        </a:p>
      </dgm:t>
    </dgm:pt>
    <dgm:pt modelId="{FCBCA13C-DA3E-4C3F-BED9-59A0DC840206}" type="parTrans" cxnId="{687D3232-5DF1-4CB7-B07B-CC1AEFDBE66E}">
      <dgm:prSet/>
      <dgm:spPr/>
      <dgm:t>
        <a:bodyPr/>
        <a:lstStyle/>
        <a:p>
          <a:endParaRPr lang="sr-Latn-RS"/>
        </a:p>
      </dgm:t>
    </dgm:pt>
    <dgm:pt modelId="{2FD08142-A596-4B09-88EB-DCFDCEC1C492}" type="pres">
      <dgm:prSet presAssocID="{6B801E78-49D6-4417-B278-0ABC6AC0D9B1}" presName="Name0" presStyleCnt="0">
        <dgm:presLayoutVars>
          <dgm:dir/>
          <dgm:resizeHandles val="exact"/>
        </dgm:presLayoutVars>
      </dgm:prSet>
      <dgm:spPr/>
    </dgm:pt>
    <dgm:pt modelId="{8BFCB74B-F009-4871-AA44-E7B36C41EBD5}" type="pres">
      <dgm:prSet presAssocID="{6B801E78-49D6-4417-B278-0ABC6AC0D9B1}" presName="fgShape" presStyleLbl="fgShp" presStyleIdx="0" presStyleCnt="1" custFlipVert="1" custScaleX="108696" custScaleY="5263" custLinFactNeighborX="-112" custLinFactNeighborY="85965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</dgm:pt>
    <dgm:pt modelId="{812F7B00-B508-4091-ABA0-C74DB92E7550}" type="pres">
      <dgm:prSet presAssocID="{6B801E78-49D6-4417-B278-0ABC6AC0D9B1}" presName="linComp" presStyleCnt="0"/>
      <dgm:spPr/>
    </dgm:pt>
    <dgm:pt modelId="{0B6F7FD3-75C3-4A0A-A57D-C631D6A54FED}" type="pres">
      <dgm:prSet presAssocID="{6D5591AF-9BE8-4E37-86EE-9D6BDAAB39D1}" presName="compNode" presStyleCnt="0"/>
      <dgm:spPr/>
    </dgm:pt>
    <dgm:pt modelId="{4914CFC5-9D05-4297-AA36-276DE09FEB6B}" type="pres">
      <dgm:prSet presAssocID="{6D5591AF-9BE8-4E37-86EE-9D6BDAAB39D1}" presName="bkgdShape" presStyleLbl="node1" presStyleIdx="0" presStyleCnt="3" custScaleX="106148" custLinFactNeighborX="-64"/>
      <dgm:spPr/>
      <dgm:t>
        <a:bodyPr/>
        <a:lstStyle/>
        <a:p>
          <a:endParaRPr lang="sr-Latn-RS"/>
        </a:p>
      </dgm:t>
    </dgm:pt>
    <dgm:pt modelId="{82C429C6-9F6E-4257-8ADA-1699D63CC801}" type="pres">
      <dgm:prSet presAssocID="{6D5591AF-9BE8-4E37-86EE-9D6BDAAB39D1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2EBEE347-AEC8-4506-9A21-CC73E0746F14}" type="pres">
      <dgm:prSet presAssocID="{6D5591AF-9BE8-4E37-86EE-9D6BDAAB39D1}" presName="invisiNode" presStyleLbl="node1" presStyleIdx="0" presStyleCnt="3"/>
      <dgm:spPr/>
    </dgm:pt>
    <dgm:pt modelId="{9B3C2BBC-464B-4FF7-AB1B-FEB35CA85F87}" type="pres">
      <dgm:prSet presAssocID="{6D5591AF-9BE8-4E37-86EE-9D6BDAAB39D1}" presName="imagNode" presStyleLbl="fgImgPlace1" presStyleIdx="0" presStyleCnt="3" custScaleX="113568" custScaleY="111806" custLinFactNeighborX="-3619" custLinFactNeighborY="23988"/>
      <dgm:spPr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 xmlns="">
                  <a14:imgLayer r:embed="rId2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  <dgm:pt modelId="{9933AB13-3F92-4AB0-AD45-C987DEA0311A}" type="pres">
      <dgm:prSet presAssocID="{55493555-1878-4106-AE27-A2DDC99CAA8D}" presName="sibTrans" presStyleLbl="sibTrans2D1" presStyleIdx="0" presStyleCnt="0"/>
      <dgm:spPr/>
      <dgm:t>
        <a:bodyPr/>
        <a:lstStyle/>
        <a:p>
          <a:endParaRPr lang="sr-Latn-RS"/>
        </a:p>
      </dgm:t>
    </dgm:pt>
    <dgm:pt modelId="{FC3DEE5F-7DFA-4FAB-850F-DC7CF7CB3D94}" type="pres">
      <dgm:prSet presAssocID="{00F4FD61-23F7-4EA0-AD38-89B917296A0C}" presName="compNode" presStyleCnt="0"/>
      <dgm:spPr/>
    </dgm:pt>
    <dgm:pt modelId="{67676485-D334-4383-87CE-F5F18623F3B4}" type="pres">
      <dgm:prSet presAssocID="{00F4FD61-23F7-4EA0-AD38-89B917296A0C}" presName="bkgdShape" presStyleLbl="node1" presStyleIdx="1" presStyleCnt="3" custScaleX="116341" custLinFactNeighborX="-3395"/>
      <dgm:spPr/>
      <dgm:t>
        <a:bodyPr/>
        <a:lstStyle/>
        <a:p>
          <a:endParaRPr lang="sr-Latn-RS"/>
        </a:p>
      </dgm:t>
    </dgm:pt>
    <dgm:pt modelId="{29E763F3-37BD-4F70-AD92-B35B2467D053}" type="pres">
      <dgm:prSet presAssocID="{00F4FD61-23F7-4EA0-AD38-89B917296A0C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2962773E-340E-45BB-BECC-1CED7EB73D63}" type="pres">
      <dgm:prSet presAssocID="{00F4FD61-23F7-4EA0-AD38-89B917296A0C}" presName="invisiNode" presStyleLbl="node1" presStyleIdx="1" presStyleCnt="3"/>
      <dgm:spPr/>
    </dgm:pt>
    <dgm:pt modelId="{6C2497A9-6557-4B10-AAAD-C2FB75DC2619}" type="pres">
      <dgm:prSet presAssocID="{00F4FD61-23F7-4EA0-AD38-89B917296A0C}" presName="imagNode" presStyleLbl="fgImgPlace1" presStyleIdx="1" presStyleCnt="3" custScaleX="112788" custScaleY="107800" custLinFactNeighborX="-5025" custLinFactNeighborY="17027"/>
      <dgm:spPr>
        <a:blipFill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  <dgm:pt modelId="{7A683D3E-FD51-44C7-8F5F-5EAFA700A53B}" type="pres">
      <dgm:prSet presAssocID="{CB5912B8-0E0D-4FA2-8342-A6361F0D4606}" presName="sibTrans" presStyleLbl="sibTrans2D1" presStyleIdx="0" presStyleCnt="0"/>
      <dgm:spPr/>
      <dgm:t>
        <a:bodyPr/>
        <a:lstStyle/>
        <a:p>
          <a:endParaRPr lang="sr-Latn-RS"/>
        </a:p>
      </dgm:t>
    </dgm:pt>
    <dgm:pt modelId="{B9A9A3B9-8B5B-42F3-8228-C8240D4D5AEB}" type="pres">
      <dgm:prSet presAssocID="{47106A8D-FE6B-462A-B4F6-174437BF6637}" presName="compNode" presStyleCnt="0"/>
      <dgm:spPr/>
    </dgm:pt>
    <dgm:pt modelId="{6CD9121F-D26F-4304-874C-2C62237FBAD3}" type="pres">
      <dgm:prSet presAssocID="{47106A8D-FE6B-462A-B4F6-174437BF6637}" presName="bkgdShape" presStyleLbl="node1" presStyleIdx="2" presStyleCnt="3"/>
      <dgm:spPr/>
      <dgm:t>
        <a:bodyPr/>
        <a:lstStyle/>
        <a:p>
          <a:endParaRPr lang="sr-Latn-RS"/>
        </a:p>
      </dgm:t>
    </dgm:pt>
    <dgm:pt modelId="{E8157EFE-817E-4B00-B98A-CDD2F6063CEA}" type="pres">
      <dgm:prSet presAssocID="{47106A8D-FE6B-462A-B4F6-174437BF6637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B7D61E0F-3E5E-4444-9F44-F86D3D72715D}" type="pres">
      <dgm:prSet presAssocID="{47106A8D-FE6B-462A-B4F6-174437BF6637}" presName="invisiNode" presStyleLbl="node1" presStyleIdx="2" presStyleCnt="3"/>
      <dgm:spPr/>
    </dgm:pt>
    <dgm:pt modelId="{88A5E6BD-23DD-4E80-91C4-14508151217E}" type="pres">
      <dgm:prSet presAssocID="{47106A8D-FE6B-462A-B4F6-174437BF6637}" presName="imagNode" presStyleLbl="fgImgPlace1" presStyleIdx="2" presStyleCnt="3" custScaleX="112877" custScaleY="121262" custLinFactNeighborX="-5044" custLinFactNeighborY="19506"/>
      <dgm:spPr>
        <a:blipFill rotWithShape="1">
          <a:blip xmlns:r="http://schemas.openxmlformats.org/officeDocument/2006/relationships"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</dgm:ptLst>
  <dgm:cxnLst>
    <dgm:cxn modelId="{EF27B65E-52EC-4303-9C87-DA2EEBF28CE3}" srcId="{6B801E78-49D6-4417-B278-0ABC6AC0D9B1}" destId="{47106A8D-FE6B-462A-B4F6-174437BF6637}" srcOrd="2" destOrd="0" parTransId="{57E59C03-FF38-4307-825D-6D4ED8AE2A76}" sibTransId="{82DD6D99-BDD3-4FF0-A127-0535AEE90FC9}"/>
    <dgm:cxn modelId="{A88EA9F9-B1D8-4867-B269-4979DDD9AAE5}" type="presOf" srcId="{CB5912B8-0E0D-4FA2-8342-A6361F0D4606}" destId="{7A683D3E-FD51-44C7-8F5F-5EAFA700A53B}" srcOrd="0" destOrd="0" presId="urn:microsoft.com/office/officeart/2005/8/layout/hList7#1"/>
    <dgm:cxn modelId="{50665E3F-0805-4E19-B638-D66D8CEB9B7B}" type="presOf" srcId="{47106A8D-FE6B-462A-B4F6-174437BF6637}" destId="{E8157EFE-817E-4B00-B98A-CDD2F6063CEA}" srcOrd="1" destOrd="0" presId="urn:microsoft.com/office/officeart/2005/8/layout/hList7#1"/>
    <dgm:cxn modelId="{CE636714-0629-4046-86FF-8264BF614190}" type="presOf" srcId="{00F4FD61-23F7-4EA0-AD38-89B917296A0C}" destId="{67676485-D334-4383-87CE-F5F18623F3B4}" srcOrd="0" destOrd="0" presId="urn:microsoft.com/office/officeart/2005/8/layout/hList7#1"/>
    <dgm:cxn modelId="{6D37BB08-7F5B-4E8F-88F0-E99E7C803F05}" type="presOf" srcId="{6D5591AF-9BE8-4E37-86EE-9D6BDAAB39D1}" destId="{4914CFC5-9D05-4297-AA36-276DE09FEB6B}" srcOrd="0" destOrd="0" presId="urn:microsoft.com/office/officeart/2005/8/layout/hList7#1"/>
    <dgm:cxn modelId="{3648259C-E26E-4BC0-AC55-CD30BBF35D10}" type="presOf" srcId="{6D5591AF-9BE8-4E37-86EE-9D6BDAAB39D1}" destId="{82C429C6-9F6E-4257-8ADA-1699D63CC801}" srcOrd="1" destOrd="0" presId="urn:microsoft.com/office/officeart/2005/8/layout/hList7#1"/>
    <dgm:cxn modelId="{D1A8C31C-E60E-458A-8501-523AC028D345}" type="presOf" srcId="{6B801E78-49D6-4417-B278-0ABC6AC0D9B1}" destId="{2FD08142-A596-4B09-88EB-DCFDCEC1C492}" srcOrd="0" destOrd="0" presId="urn:microsoft.com/office/officeart/2005/8/layout/hList7#1"/>
    <dgm:cxn modelId="{00669208-8368-473E-A9E3-65A5DE9BD1FB}" type="presOf" srcId="{55493555-1878-4106-AE27-A2DDC99CAA8D}" destId="{9933AB13-3F92-4AB0-AD45-C987DEA0311A}" srcOrd="0" destOrd="0" presId="urn:microsoft.com/office/officeart/2005/8/layout/hList7#1"/>
    <dgm:cxn modelId="{C2C77F3F-8D66-4132-9E3E-F27989285469}" type="presOf" srcId="{00F4FD61-23F7-4EA0-AD38-89B917296A0C}" destId="{29E763F3-37BD-4F70-AD92-B35B2467D053}" srcOrd="1" destOrd="0" presId="urn:microsoft.com/office/officeart/2005/8/layout/hList7#1"/>
    <dgm:cxn modelId="{3A74E891-E2F3-434F-B67A-BB9B94CFCF73}" type="presOf" srcId="{47106A8D-FE6B-462A-B4F6-174437BF6637}" destId="{6CD9121F-D26F-4304-874C-2C62237FBAD3}" srcOrd="0" destOrd="0" presId="urn:microsoft.com/office/officeart/2005/8/layout/hList7#1"/>
    <dgm:cxn modelId="{687D3232-5DF1-4CB7-B07B-CC1AEFDBE66E}" srcId="{6B801E78-49D6-4417-B278-0ABC6AC0D9B1}" destId="{6D5591AF-9BE8-4E37-86EE-9D6BDAAB39D1}" srcOrd="0" destOrd="0" parTransId="{FCBCA13C-DA3E-4C3F-BED9-59A0DC840206}" sibTransId="{55493555-1878-4106-AE27-A2DDC99CAA8D}"/>
    <dgm:cxn modelId="{DFC6A8A4-F405-4FD8-94CA-5F781E15EFF8}" srcId="{6B801E78-49D6-4417-B278-0ABC6AC0D9B1}" destId="{00F4FD61-23F7-4EA0-AD38-89B917296A0C}" srcOrd="1" destOrd="0" parTransId="{42BB445C-448E-4A01-AF79-6F7E6CA27C5F}" sibTransId="{CB5912B8-0E0D-4FA2-8342-A6361F0D4606}"/>
    <dgm:cxn modelId="{FBFD4161-2274-40DD-AF19-12BBF04CEA3B}" type="presParOf" srcId="{2FD08142-A596-4B09-88EB-DCFDCEC1C492}" destId="{8BFCB74B-F009-4871-AA44-E7B36C41EBD5}" srcOrd="0" destOrd="0" presId="urn:microsoft.com/office/officeart/2005/8/layout/hList7#1"/>
    <dgm:cxn modelId="{68E16CF2-AE90-4747-B52B-085E4B66248D}" type="presParOf" srcId="{2FD08142-A596-4B09-88EB-DCFDCEC1C492}" destId="{812F7B00-B508-4091-ABA0-C74DB92E7550}" srcOrd="1" destOrd="0" presId="urn:microsoft.com/office/officeart/2005/8/layout/hList7#1"/>
    <dgm:cxn modelId="{46CDFE58-7791-4905-B012-90F22AA0A27E}" type="presParOf" srcId="{812F7B00-B508-4091-ABA0-C74DB92E7550}" destId="{0B6F7FD3-75C3-4A0A-A57D-C631D6A54FED}" srcOrd="0" destOrd="0" presId="urn:microsoft.com/office/officeart/2005/8/layout/hList7#1"/>
    <dgm:cxn modelId="{E1C0F221-5E0E-412E-85AD-49E8B723A012}" type="presParOf" srcId="{0B6F7FD3-75C3-4A0A-A57D-C631D6A54FED}" destId="{4914CFC5-9D05-4297-AA36-276DE09FEB6B}" srcOrd="0" destOrd="0" presId="urn:microsoft.com/office/officeart/2005/8/layout/hList7#1"/>
    <dgm:cxn modelId="{33185CCA-EB3A-495A-B1BC-7456248FD1FC}" type="presParOf" srcId="{0B6F7FD3-75C3-4A0A-A57D-C631D6A54FED}" destId="{82C429C6-9F6E-4257-8ADA-1699D63CC801}" srcOrd="1" destOrd="0" presId="urn:microsoft.com/office/officeart/2005/8/layout/hList7#1"/>
    <dgm:cxn modelId="{7ADEF9DD-B8FF-4157-B865-8199C6557D97}" type="presParOf" srcId="{0B6F7FD3-75C3-4A0A-A57D-C631D6A54FED}" destId="{2EBEE347-AEC8-4506-9A21-CC73E0746F14}" srcOrd="2" destOrd="0" presId="urn:microsoft.com/office/officeart/2005/8/layout/hList7#1"/>
    <dgm:cxn modelId="{90EF7859-5C7E-42A2-A9C7-DB7F2D9F3D6A}" type="presParOf" srcId="{0B6F7FD3-75C3-4A0A-A57D-C631D6A54FED}" destId="{9B3C2BBC-464B-4FF7-AB1B-FEB35CA85F87}" srcOrd="3" destOrd="0" presId="urn:microsoft.com/office/officeart/2005/8/layout/hList7#1"/>
    <dgm:cxn modelId="{BEAAA695-AB7D-45D5-BA64-E46E3C9A6DA6}" type="presParOf" srcId="{812F7B00-B508-4091-ABA0-C74DB92E7550}" destId="{9933AB13-3F92-4AB0-AD45-C987DEA0311A}" srcOrd="1" destOrd="0" presId="urn:microsoft.com/office/officeart/2005/8/layout/hList7#1"/>
    <dgm:cxn modelId="{66D74940-C823-41D4-8783-2E7D171DCA11}" type="presParOf" srcId="{812F7B00-B508-4091-ABA0-C74DB92E7550}" destId="{FC3DEE5F-7DFA-4FAB-850F-DC7CF7CB3D94}" srcOrd="2" destOrd="0" presId="urn:microsoft.com/office/officeart/2005/8/layout/hList7#1"/>
    <dgm:cxn modelId="{F5CD03C0-76E3-45DC-8DED-34548C328FB5}" type="presParOf" srcId="{FC3DEE5F-7DFA-4FAB-850F-DC7CF7CB3D94}" destId="{67676485-D334-4383-87CE-F5F18623F3B4}" srcOrd="0" destOrd="0" presId="urn:microsoft.com/office/officeart/2005/8/layout/hList7#1"/>
    <dgm:cxn modelId="{2C4B5413-10E8-402A-865C-92264933DFF0}" type="presParOf" srcId="{FC3DEE5F-7DFA-4FAB-850F-DC7CF7CB3D94}" destId="{29E763F3-37BD-4F70-AD92-B35B2467D053}" srcOrd="1" destOrd="0" presId="urn:microsoft.com/office/officeart/2005/8/layout/hList7#1"/>
    <dgm:cxn modelId="{AE7B5EF3-E632-4516-9B7C-F75C2527C3C6}" type="presParOf" srcId="{FC3DEE5F-7DFA-4FAB-850F-DC7CF7CB3D94}" destId="{2962773E-340E-45BB-BECC-1CED7EB73D63}" srcOrd="2" destOrd="0" presId="urn:microsoft.com/office/officeart/2005/8/layout/hList7#1"/>
    <dgm:cxn modelId="{5BBDA465-5871-4314-BEEB-F00ABCFE0FA9}" type="presParOf" srcId="{FC3DEE5F-7DFA-4FAB-850F-DC7CF7CB3D94}" destId="{6C2497A9-6557-4B10-AAAD-C2FB75DC2619}" srcOrd="3" destOrd="0" presId="urn:microsoft.com/office/officeart/2005/8/layout/hList7#1"/>
    <dgm:cxn modelId="{BA5141A3-A424-406D-9E97-29269B4155DE}" type="presParOf" srcId="{812F7B00-B508-4091-ABA0-C74DB92E7550}" destId="{7A683D3E-FD51-44C7-8F5F-5EAFA700A53B}" srcOrd="3" destOrd="0" presId="urn:microsoft.com/office/officeart/2005/8/layout/hList7#1"/>
    <dgm:cxn modelId="{2AE50CE6-8D5B-4B31-B1C2-B0EC7C1B05D0}" type="presParOf" srcId="{812F7B00-B508-4091-ABA0-C74DB92E7550}" destId="{B9A9A3B9-8B5B-42F3-8228-C8240D4D5AEB}" srcOrd="4" destOrd="0" presId="urn:microsoft.com/office/officeart/2005/8/layout/hList7#1"/>
    <dgm:cxn modelId="{A26A9AC9-7629-408A-87F7-058AB6B6597D}" type="presParOf" srcId="{B9A9A3B9-8B5B-42F3-8228-C8240D4D5AEB}" destId="{6CD9121F-D26F-4304-874C-2C62237FBAD3}" srcOrd="0" destOrd="0" presId="urn:microsoft.com/office/officeart/2005/8/layout/hList7#1"/>
    <dgm:cxn modelId="{332D2348-A2B7-4DF5-88E4-8A757A57755D}" type="presParOf" srcId="{B9A9A3B9-8B5B-42F3-8228-C8240D4D5AEB}" destId="{E8157EFE-817E-4B00-B98A-CDD2F6063CEA}" srcOrd="1" destOrd="0" presId="urn:microsoft.com/office/officeart/2005/8/layout/hList7#1"/>
    <dgm:cxn modelId="{4A199BAC-392B-4FE5-997C-1256B5623513}" type="presParOf" srcId="{B9A9A3B9-8B5B-42F3-8228-C8240D4D5AEB}" destId="{B7D61E0F-3E5E-4444-9F44-F86D3D72715D}" srcOrd="2" destOrd="0" presId="urn:microsoft.com/office/officeart/2005/8/layout/hList7#1"/>
    <dgm:cxn modelId="{2CBEB847-2EE2-4A8F-AA0D-B1032C802974}" type="presParOf" srcId="{B9A9A3B9-8B5B-42F3-8228-C8240D4D5AEB}" destId="{88A5E6BD-23DD-4E80-91C4-14508151217E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14CFC5-9D05-4297-AA36-276DE09FEB6B}">
      <dsp:nvSpPr>
        <dsp:cNvPr id="0" name=""/>
        <dsp:cNvSpPr/>
      </dsp:nvSpPr>
      <dsp:spPr>
        <a:xfrm>
          <a:off x="1438" y="0"/>
          <a:ext cx="2657349" cy="510540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b="1" kern="1200" dirty="0" smtClean="0"/>
            <a:t>Východoslovanské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kern="1200" dirty="0" smtClean="0"/>
            <a:t>-ruský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kern="1200" dirty="0" smtClean="0"/>
            <a:t>-bieloruský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kern="1200" dirty="0" smtClean="0"/>
            <a:t>-ukrajinský</a:t>
          </a:r>
          <a:endParaRPr lang="sr-Latn-RS" sz="1400" kern="1200" dirty="0"/>
        </a:p>
      </dsp:txBody>
      <dsp:txXfrm>
        <a:off x="1438" y="2042160"/>
        <a:ext cx="2657349" cy="2042160"/>
      </dsp:txXfrm>
    </dsp:sp>
    <dsp:sp modelId="{9B3C2BBC-464B-4FF7-AB1B-FEB35CA85F87}">
      <dsp:nvSpPr>
        <dsp:cNvPr id="0" name=""/>
        <dsp:cNvSpPr/>
      </dsp:nvSpPr>
      <dsp:spPr>
        <a:xfrm>
          <a:off x="304805" y="613786"/>
          <a:ext cx="1930767" cy="1900811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676485-D334-4383-87CE-F5F18623F3B4}">
      <dsp:nvSpPr>
        <dsp:cNvPr id="0" name=""/>
        <dsp:cNvSpPr/>
      </dsp:nvSpPr>
      <dsp:spPr>
        <a:xfrm>
          <a:off x="2650501" y="0"/>
          <a:ext cx="2912524" cy="510540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b="1" kern="1200" dirty="0" smtClean="0"/>
            <a:t>Západoslovanské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kern="1200" dirty="0" smtClean="0"/>
            <a:t>-slovenský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kern="1200" dirty="0" smtClean="0"/>
            <a:t>-český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kern="1200" dirty="0" smtClean="0"/>
            <a:t>-poľský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kern="1200" dirty="0" smtClean="0"/>
            <a:t>-lužicko srbský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1400" kern="1200" dirty="0"/>
        </a:p>
      </dsp:txBody>
      <dsp:txXfrm>
        <a:off x="2650501" y="2042160"/>
        <a:ext cx="2912524" cy="2042160"/>
      </dsp:txXfrm>
    </dsp:sp>
    <dsp:sp modelId="{6C2497A9-6557-4B10-AAAD-C2FB75DC2619}">
      <dsp:nvSpPr>
        <dsp:cNvPr id="0" name=""/>
        <dsp:cNvSpPr/>
      </dsp:nvSpPr>
      <dsp:spPr>
        <a:xfrm>
          <a:off x="3147572" y="529495"/>
          <a:ext cx="1917506" cy="1832705"/>
        </a:xfrm>
        <a:prstGeom prst="ellipse">
          <a:avLst/>
        </a:prstGeom>
        <a:blipFill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D9121F-D26F-4304-874C-2C62237FBAD3}">
      <dsp:nvSpPr>
        <dsp:cNvPr id="0" name=""/>
        <dsp:cNvSpPr/>
      </dsp:nvSpPr>
      <dsp:spPr>
        <a:xfrm>
          <a:off x="5723121" y="0"/>
          <a:ext cx="2503437" cy="510540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b="1" kern="1200" dirty="0" smtClean="0"/>
            <a:t>Južnoslovanské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kern="1200" dirty="0" smtClean="0"/>
            <a:t>-srbský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kern="1200" dirty="0" smtClean="0"/>
            <a:t>-chorvátsky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kern="1200" dirty="0" smtClean="0"/>
            <a:t>-macedónsky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kern="1200" dirty="0" smtClean="0"/>
            <a:t>-bulharský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kern="1200" dirty="0" smtClean="0"/>
            <a:t>-slovinský</a:t>
          </a:r>
        </a:p>
      </dsp:txBody>
      <dsp:txXfrm>
        <a:off x="5723121" y="2042160"/>
        <a:ext cx="2503437" cy="2042160"/>
      </dsp:txXfrm>
    </dsp:sp>
    <dsp:sp modelId="{88A5E6BD-23DD-4E80-91C4-14508151217E}">
      <dsp:nvSpPr>
        <dsp:cNvPr id="0" name=""/>
        <dsp:cNvSpPr/>
      </dsp:nvSpPr>
      <dsp:spPr>
        <a:xfrm>
          <a:off x="5929577" y="457207"/>
          <a:ext cx="1919019" cy="2061573"/>
        </a:xfrm>
        <a:prstGeom prst="ellipse">
          <a:avLst/>
        </a:prstGeom>
        <a:blipFill rotWithShape="1">
          <a:blip xmlns:r="http://schemas.openxmlformats.org/officeDocument/2006/relationships"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FCB74B-F009-4871-AA44-E7B36C41EBD5}">
      <dsp:nvSpPr>
        <dsp:cNvPr id="0" name=""/>
        <dsp:cNvSpPr/>
      </dsp:nvSpPr>
      <dsp:spPr>
        <a:xfrm flipV="1">
          <a:off x="-13" y="5065095"/>
          <a:ext cx="8229626" cy="40304"/>
        </a:xfrm>
        <a:prstGeom prst="leftRightArrow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A394A-9588-4AA5-9571-79E09DFA528A}" type="datetimeFigureOut">
              <a:rPr lang="sr-Latn-RS" smtClean="0"/>
              <a:pPr/>
              <a:t>10.10.2015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8259D-4AB2-46B8-8D20-19D3C1AEB4A6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863353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8259D-4AB2-46B8-8D20-19D3C1AEB4A6}" type="slidenum">
              <a:rPr lang="sr-Latn-RS" smtClean="0"/>
              <a:pPr/>
              <a:t>35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037897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10-Oct-15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9135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10-Oct-15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0303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10-Oct-15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8370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10-Oct-15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586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10-Oct-15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5143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10-Oct-15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3676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10-Oct-15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4786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10-Oct-15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646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10-Oct-15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1793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10-Oct-15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2854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10-Oct-15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0975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10-Oct-15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137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microsoft.com/office/2007/relationships/hdphoto" Target="../media/hdphoto4.wdp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8077200" cy="3352801"/>
          </a:xfrm>
        </p:spPr>
        <p:txBody>
          <a:bodyPr>
            <a:normAutofit fontScale="90000"/>
          </a:bodyPr>
          <a:lstStyle/>
          <a:p>
            <a:r>
              <a:rPr lang="sk-SK" sz="2200" dirty="0" smtClean="0">
                <a:solidFill>
                  <a:srgbClr val="0070C0"/>
                </a:solidFill>
                <a:latin typeface="Algerian" pitchFamily="82" charset="0"/>
              </a:rPr>
              <a:t>Anna </a:t>
            </a:r>
            <a:r>
              <a:rPr lang="sk-SK" sz="2200" dirty="0">
                <a:solidFill>
                  <a:srgbClr val="0070C0"/>
                </a:solidFill>
                <a:latin typeface="Algerian" pitchFamily="82" charset="0"/>
              </a:rPr>
              <a:t>Hrková </a:t>
            </a:r>
            <a:r>
              <a:rPr lang="sk-SK" sz="2200" dirty="0" smtClean="0">
                <a:solidFill>
                  <a:srgbClr val="0070C0"/>
                </a:solidFill>
                <a:latin typeface="Algerian" pitchFamily="82" charset="0"/>
              </a:rPr>
              <a:t> a  Zuzana </a:t>
            </a:r>
            <a:r>
              <a:rPr lang="sk-SK" sz="2200" dirty="0">
                <a:solidFill>
                  <a:srgbClr val="0070C0"/>
                </a:solidFill>
                <a:latin typeface="Algerian" pitchFamily="82" charset="0"/>
              </a:rPr>
              <a:t>Lenhartová </a:t>
            </a:r>
            <a:r>
              <a:rPr lang="sk-SK" sz="2200" dirty="0" smtClean="0">
                <a:solidFill>
                  <a:srgbClr val="0070C0"/>
                </a:solidFill>
                <a:latin typeface="Algerian" pitchFamily="82" charset="0"/>
              </a:rPr>
              <a:t/>
            </a:r>
            <a:br>
              <a:rPr lang="sk-SK" sz="2200" dirty="0" smtClean="0">
                <a:solidFill>
                  <a:srgbClr val="0070C0"/>
                </a:solidFill>
                <a:latin typeface="Algerian" pitchFamily="82" charset="0"/>
              </a:rPr>
            </a:br>
            <a:r>
              <a:rPr lang="sk-SK" sz="5400" dirty="0" smtClean="0">
                <a:solidFill>
                  <a:srgbClr val="0070C0"/>
                </a:solidFill>
                <a:latin typeface="Algerian" pitchFamily="82" charset="0"/>
              </a:rPr>
              <a:t>slovenčina ako hračka</a:t>
            </a:r>
            <a:r>
              <a:rPr lang="en-US" sz="7200" dirty="0" smtClean="0">
                <a:solidFill>
                  <a:srgbClr val="0070C0"/>
                </a:solidFill>
                <a:latin typeface="Algerian" pitchFamily="82" charset="0"/>
              </a:rPr>
              <a:t/>
            </a:r>
            <a:br>
              <a:rPr lang="en-US" sz="7200" dirty="0" smtClean="0">
                <a:solidFill>
                  <a:srgbClr val="0070C0"/>
                </a:solidFill>
                <a:latin typeface="Algerian" pitchFamily="82" charset="0"/>
              </a:rPr>
            </a:br>
            <a:r>
              <a:rPr lang="sk-SK" sz="3200" dirty="0" smtClean="0">
                <a:solidFill>
                  <a:srgbClr val="0070C0"/>
                </a:solidFill>
                <a:latin typeface="Algerian" pitchFamily="82" charset="0"/>
              </a:rPr>
              <a:t>Pojmové mapy zo </a:t>
            </a:r>
            <a:br>
              <a:rPr lang="sk-SK" sz="3200" dirty="0" smtClean="0">
                <a:solidFill>
                  <a:srgbClr val="0070C0"/>
                </a:solidFill>
                <a:latin typeface="Algerian" pitchFamily="82" charset="0"/>
              </a:rPr>
            </a:br>
            <a:r>
              <a:rPr lang="en-US" sz="3200" dirty="0" err="1" smtClean="0">
                <a:solidFill>
                  <a:srgbClr val="0070C0"/>
                </a:solidFill>
                <a:latin typeface="Algerian" pitchFamily="82" charset="0"/>
              </a:rPr>
              <a:t>sloven</a:t>
            </a:r>
            <a:r>
              <a:rPr lang="sk-SK" sz="3200" dirty="0" smtClean="0">
                <a:solidFill>
                  <a:srgbClr val="0070C0"/>
                </a:solidFill>
                <a:latin typeface="Algerian" pitchFamily="82" charset="0"/>
              </a:rPr>
              <a:t>ského jazyka</a:t>
            </a:r>
            <a:br>
              <a:rPr lang="sk-SK" sz="3200" dirty="0" smtClean="0">
                <a:solidFill>
                  <a:srgbClr val="0070C0"/>
                </a:solidFill>
                <a:latin typeface="Algerian" pitchFamily="82" charset="0"/>
              </a:rPr>
            </a:br>
            <a:r>
              <a:rPr lang="sk-SK" sz="3200" dirty="0" smtClean="0">
                <a:solidFill>
                  <a:srgbClr val="0070C0"/>
                </a:solidFill>
                <a:latin typeface="Algerian" pitchFamily="82" charset="0"/>
              </a:rPr>
              <a:t/>
            </a:r>
            <a:br>
              <a:rPr lang="sk-SK" sz="3200" dirty="0" smtClean="0">
                <a:solidFill>
                  <a:srgbClr val="0070C0"/>
                </a:solidFill>
                <a:latin typeface="Algerian" pitchFamily="82" charset="0"/>
              </a:rPr>
            </a:br>
            <a:r>
              <a:rPr lang="sk-SK" sz="2000" dirty="0" smtClean="0">
                <a:solidFill>
                  <a:srgbClr val="0070C0"/>
                </a:solidFill>
                <a:latin typeface="Algerian" pitchFamily="82" charset="0"/>
              </a:rPr>
              <a:t>pre žiakov základnej školy</a:t>
            </a:r>
            <a:endParaRPr lang="sr-Latn-RS" sz="2000" dirty="0">
              <a:solidFill>
                <a:srgbClr val="0070C0"/>
              </a:solidFill>
              <a:latin typeface="Algerian" pitchFamily="8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86200"/>
            <a:ext cx="38862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7585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3429000" y="2260600"/>
            <a:ext cx="2133600" cy="1219200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b="1" dirty="0" smtClean="0"/>
              <a:t>Podstatné mená</a:t>
            </a:r>
            <a:endParaRPr lang="sr-Latn-RS" sz="2000" b="1" dirty="0"/>
          </a:p>
        </p:txBody>
      </p:sp>
      <p:sp>
        <p:nvSpPr>
          <p:cNvPr id="6" name="Flowchart: Predefined Process 5"/>
          <p:cNvSpPr/>
          <p:nvPr/>
        </p:nvSpPr>
        <p:spPr>
          <a:xfrm>
            <a:off x="3581400" y="4038600"/>
            <a:ext cx="1905000" cy="609600"/>
          </a:xfrm>
          <a:prstGeom prst="flowChartPredefined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/>
              <a:t>Gramatick</a:t>
            </a:r>
            <a:r>
              <a:rPr lang="sk-SK" sz="1600" b="1" dirty="0" smtClean="0"/>
              <a:t>é kategórie</a:t>
            </a:r>
            <a:r>
              <a:rPr lang="en-US" sz="1600" b="1" dirty="0" smtClean="0"/>
              <a:t> </a:t>
            </a:r>
            <a:endParaRPr lang="sr-Latn-RS" sz="1600" b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533900" y="35814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1341967" y="914400"/>
            <a:ext cx="1676400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Konkrétne</a:t>
            </a:r>
          </a:p>
          <a:p>
            <a:pPr algn="ctr"/>
            <a:r>
              <a:rPr lang="sk-SK" sz="1400" dirty="0" smtClean="0"/>
              <a:t>(hmotné):</a:t>
            </a:r>
          </a:p>
          <a:p>
            <a:pPr algn="ctr"/>
            <a:r>
              <a:rPr lang="sk-SK" sz="1200" dirty="0" smtClean="0"/>
              <a:t>človek, sokol, pero</a:t>
            </a:r>
            <a:endParaRPr lang="sr-Latn-RS" sz="1200" dirty="0"/>
          </a:p>
        </p:txBody>
      </p:sp>
      <p:sp>
        <p:nvSpPr>
          <p:cNvPr id="11" name="Rounded Rectangle 10"/>
          <p:cNvSpPr/>
          <p:nvPr/>
        </p:nvSpPr>
        <p:spPr>
          <a:xfrm>
            <a:off x="762000" y="2438400"/>
            <a:ext cx="1524000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Abstraktné </a:t>
            </a:r>
          </a:p>
          <a:p>
            <a:pPr algn="ctr"/>
            <a:r>
              <a:rPr lang="sk-SK" sz="1400" dirty="0" smtClean="0"/>
              <a:t>(nehmotné):</a:t>
            </a:r>
          </a:p>
          <a:p>
            <a:pPr algn="ctr"/>
            <a:r>
              <a:rPr lang="sk-SK" sz="1200" dirty="0" smtClean="0"/>
              <a:t>spev, beh, mladosť</a:t>
            </a:r>
            <a:endParaRPr lang="sr-Latn-RS" sz="1200" dirty="0"/>
          </a:p>
        </p:txBody>
      </p:sp>
      <p:sp>
        <p:nvSpPr>
          <p:cNvPr id="12" name="Rounded Rectangle 11"/>
          <p:cNvSpPr/>
          <p:nvPr/>
        </p:nvSpPr>
        <p:spPr>
          <a:xfrm>
            <a:off x="6096000" y="965200"/>
            <a:ext cx="1524000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Vlastné:</a:t>
            </a:r>
          </a:p>
          <a:p>
            <a:pPr algn="ctr"/>
            <a:r>
              <a:rPr lang="sk-SK" sz="1200" dirty="0" smtClean="0"/>
              <a:t>Ján, Dunaj, Srbsko</a:t>
            </a:r>
            <a:endParaRPr lang="sr-Latn-RS" sz="1200" dirty="0"/>
          </a:p>
        </p:txBody>
      </p:sp>
      <p:sp>
        <p:nvSpPr>
          <p:cNvPr id="13" name="Rounded Rectangle 12"/>
          <p:cNvSpPr/>
          <p:nvPr/>
        </p:nvSpPr>
        <p:spPr>
          <a:xfrm>
            <a:off x="6858000" y="2514600"/>
            <a:ext cx="1600200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Všeobecné:</a:t>
            </a:r>
          </a:p>
          <a:p>
            <a:pPr algn="ctr"/>
            <a:r>
              <a:rPr lang="sk-SK" sz="1200" dirty="0" smtClean="0"/>
              <a:t>mačka, štát, lavica</a:t>
            </a:r>
            <a:endParaRPr lang="sr-Latn-RS" sz="1200" dirty="0"/>
          </a:p>
        </p:txBody>
      </p:sp>
      <p:sp>
        <p:nvSpPr>
          <p:cNvPr id="14" name="Rounded Rectangle 13"/>
          <p:cNvSpPr/>
          <p:nvPr/>
        </p:nvSpPr>
        <p:spPr>
          <a:xfrm>
            <a:off x="1485900" y="5367868"/>
            <a:ext cx="1600200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Rod:</a:t>
            </a:r>
          </a:p>
          <a:p>
            <a:pPr algn="ctr"/>
            <a:r>
              <a:rPr lang="sk-SK" sz="1200" dirty="0" smtClean="0"/>
              <a:t>-mužský (chlapec)</a:t>
            </a:r>
          </a:p>
          <a:p>
            <a:pPr algn="ctr"/>
            <a:r>
              <a:rPr lang="sk-SK" sz="1200" dirty="0" smtClean="0"/>
              <a:t>-ženský (lavica)</a:t>
            </a:r>
          </a:p>
          <a:p>
            <a:pPr algn="ctr"/>
            <a:r>
              <a:rPr lang="sk-SK" sz="1200" dirty="0" smtClean="0"/>
              <a:t>-stredný (pero)</a:t>
            </a:r>
            <a:endParaRPr lang="sr-Latn-RS" sz="1200" dirty="0"/>
          </a:p>
        </p:txBody>
      </p:sp>
      <p:sp>
        <p:nvSpPr>
          <p:cNvPr id="15" name="Rounded Rectangle 14"/>
          <p:cNvSpPr/>
          <p:nvPr/>
        </p:nvSpPr>
        <p:spPr>
          <a:xfrm>
            <a:off x="3817408" y="5350935"/>
            <a:ext cx="1432983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Číslo:</a:t>
            </a:r>
          </a:p>
          <a:p>
            <a:pPr algn="ctr"/>
            <a:r>
              <a:rPr lang="sk-SK" sz="1200" dirty="0" smtClean="0"/>
              <a:t>-jednotné (žiak)</a:t>
            </a:r>
          </a:p>
          <a:p>
            <a:pPr algn="ctr"/>
            <a:r>
              <a:rPr lang="sk-SK" sz="1200" dirty="0" smtClean="0"/>
              <a:t>-množné (žiaci)</a:t>
            </a:r>
            <a:endParaRPr lang="sr-Latn-RS" sz="1200" dirty="0"/>
          </a:p>
        </p:txBody>
      </p:sp>
      <p:sp>
        <p:nvSpPr>
          <p:cNvPr id="16" name="Rounded Rectangle 15"/>
          <p:cNvSpPr/>
          <p:nvPr/>
        </p:nvSpPr>
        <p:spPr>
          <a:xfrm>
            <a:off x="6324600" y="4495800"/>
            <a:ext cx="2362200" cy="1905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Pád:</a:t>
            </a:r>
          </a:p>
          <a:p>
            <a:pPr algn="ctr"/>
            <a:r>
              <a:rPr lang="sk-SK" sz="1200" dirty="0" smtClean="0"/>
              <a:t>nominatív  N  (kto? čo?)</a:t>
            </a:r>
          </a:p>
          <a:p>
            <a:pPr algn="ctr"/>
            <a:r>
              <a:rPr lang="sk-SK" sz="1200" dirty="0" smtClean="0"/>
              <a:t>genitív  G (koho? čoho?</a:t>
            </a:r>
          </a:p>
          <a:p>
            <a:pPr algn="ctr"/>
            <a:r>
              <a:rPr lang="sk-SK" sz="1200" dirty="0" smtClean="0"/>
              <a:t>datív  D (komu? čomu?)</a:t>
            </a:r>
          </a:p>
          <a:p>
            <a:pPr algn="ctr"/>
            <a:r>
              <a:rPr lang="sk-SK" sz="1200" dirty="0" smtClean="0"/>
              <a:t>akuzatív  A  (koho? čo?)</a:t>
            </a:r>
          </a:p>
          <a:p>
            <a:pPr algn="ctr"/>
            <a:r>
              <a:rPr lang="sk-SK" sz="1200" dirty="0" smtClean="0"/>
              <a:t>lokál  L  ( o kom? o čom?)</a:t>
            </a:r>
          </a:p>
          <a:p>
            <a:pPr algn="ctr"/>
            <a:r>
              <a:rPr lang="sk-SK" sz="1200" dirty="0" smtClean="0"/>
              <a:t>inštrumentál  I  ( s kým? s čím?)</a:t>
            </a:r>
          </a:p>
          <a:p>
            <a:pPr algn="ctr"/>
            <a:endParaRPr lang="sk-SK" sz="1200" dirty="0" smtClean="0"/>
          </a:p>
          <a:p>
            <a:pPr algn="ctr"/>
            <a:endParaRPr lang="sk-SK" sz="1400" dirty="0" smtClean="0"/>
          </a:p>
          <a:p>
            <a:pPr algn="ctr"/>
            <a:endParaRPr lang="sr-Latn-RS" sz="1400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5715000" y="2057400"/>
            <a:ext cx="381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715000" y="31242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715000" y="4724400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648200" y="48133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2667000" y="4775200"/>
            <a:ext cx="702734" cy="482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2942167" y="1981200"/>
            <a:ext cx="486833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2514600" y="3048000"/>
            <a:ext cx="8551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5764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3162300" y="3522133"/>
            <a:ext cx="2971800" cy="948267"/>
          </a:xfrm>
          <a:prstGeom prst="fra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b="1" dirty="0" smtClean="0">
                <a:solidFill>
                  <a:schemeClr val="tx1"/>
                </a:solidFill>
              </a:rPr>
              <a:t>Vzory podstatných mien </a:t>
            </a:r>
            <a:endParaRPr lang="sr-Latn-RS" sz="20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95500" y="2057402"/>
            <a:ext cx="2133600" cy="3936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Mužský rod</a:t>
            </a:r>
            <a:endParaRPr lang="sr-Latn-RS" sz="1400" b="1" dirty="0"/>
          </a:p>
        </p:txBody>
      </p:sp>
      <p:sp>
        <p:nvSpPr>
          <p:cNvPr id="13" name="Rectangle 12"/>
          <p:cNvSpPr/>
          <p:nvPr/>
        </p:nvSpPr>
        <p:spPr>
          <a:xfrm>
            <a:off x="4914900" y="2021417"/>
            <a:ext cx="20574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Ženský rod</a:t>
            </a:r>
            <a:endParaRPr lang="sr-Latn-RS" sz="1400" b="1" dirty="0"/>
          </a:p>
        </p:txBody>
      </p:sp>
      <p:sp>
        <p:nvSpPr>
          <p:cNvPr id="14" name="Rectangle 13"/>
          <p:cNvSpPr/>
          <p:nvPr/>
        </p:nvSpPr>
        <p:spPr>
          <a:xfrm>
            <a:off x="3810000" y="4800600"/>
            <a:ext cx="16764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Stredný rod</a:t>
            </a:r>
            <a:endParaRPr lang="sr-Latn-RS" sz="1400" b="1" dirty="0"/>
          </a:p>
        </p:txBody>
      </p:sp>
      <p:sp>
        <p:nvSpPr>
          <p:cNvPr id="15" name="Round Single Corner Rectangle 14"/>
          <p:cNvSpPr/>
          <p:nvPr/>
        </p:nvSpPr>
        <p:spPr>
          <a:xfrm>
            <a:off x="152400" y="2548466"/>
            <a:ext cx="1295400" cy="1447799"/>
          </a:xfrm>
          <a:prstGeom prst="round1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b="1" dirty="0" smtClean="0"/>
              <a:t>Dub </a:t>
            </a:r>
          </a:p>
          <a:p>
            <a:pPr algn="ctr"/>
            <a:r>
              <a:rPr lang="sk-SK" sz="1200" dirty="0" smtClean="0"/>
              <a:t>-neživotné</a:t>
            </a:r>
          </a:p>
          <a:p>
            <a:pPr algn="ctr"/>
            <a:r>
              <a:rPr lang="sk-SK" sz="1200" dirty="0" smtClean="0"/>
              <a:t> -zakončené na tvrdú alebo obojakú spoluhlásku</a:t>
            </a:r>
          </a:p>
          <a:p>
            <a:pPr algn="ctr"/>
            <a:r>
              <a:rPr lang="sk-SK" sz="1200" dirty="0" smtClean="0"/>
              <a:t>(konár, kvet, gól)</a:t>
            </a:r>
            <a:endParaRPr lang="sr-Latn-RS" sz="1200" dirty="0"/>
          </a:p>
        </p:txBody>
      </p:sp>
      <p:sp>
        <p:nvSpPr>
          <p:cNvPr id="16" name="Round Single Corner Rectangle 15"/>
          <p:cNvSpPr/>
          <p:nvPr/>
        </p:nvSpPr>
        <p:spPr>
          <a:xfrm>
            <a:off x="135466" y="474131"/>
            <a:ext cx="1388533" cy="1380069"/>
          </a:xfrm>
          <a:prstGeom prst="round1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b="1" dirty="0" smtClean="0"/>
              <a:t>Chlap</a:t>
            </a:r>
            <a:endParaRPr lang="en-US" sz="1200" b="1" dirty="0" smtClean="0"/>
          </a:p>
          <a:p>
            <a:pPr algn="ctr"/>
            <a:r>
              <a:rPr lang="en-US" sz="1200" dirty="0" smtClean="0"/>
              <a:t>-</a:t>
            </a:r>
            <a:r>
              <a:rPr lang="sk-SK" sz="1200" dirty="0" smtClean="0"/>
              <a:t>životné</a:t>
            </a:r>
          </a:p>
          <a:p>
            <a:pPr algn="ctr"/>
            <a:r>
              <a:rPr lang="sk-SK" sz="1200" dirty="0"/>
              <a:t>-</a:t>
            </a:r>
            <a:r>
              <a:rPr lang="sk-SK" sz="1200" dirty="0" smtClean="0"/>
              <a:t> zakončené na spoluhlásku</a:t>
            </a:r>
          </a:p>
          <a:p>
            <a:pPr algn="ctr"/>
            <a:r>
              <a:rPr lang="sk-SK" sz="1200" dirty="0" smtClean="0"/>
              <a:t>-zakončené na -o</a:t>
            </a:r>
          </a:p>
          <a:p>
            <a:pPr algn="ctr"/>
            <a:r>
              <a:rPr lang="sk-SK" sz="1200" dirty="0" smtClean="0"/>
              <a:t>(žiak, dedo, lev)</a:t>
            </a:r>
            <a:endParaRPr lang="sr-Latn-RS" sz="1200" dirty="0"/>
          </a:p>
        </p:txBody>
      </p:sp>
      <p:sp>
        <p:nvSpPr>
          <p:cNvPr id="17" name="Round Single Corner Rectangle 16"/>
          <p:cNvSpPr/>
          <p:nvPr/>
        </p:nvSpPr>
        <p:spPr>
          <a:xfrm>
            <a:off x="1752600" y="499528"/>
            <a:ext cx="1371600" cy="1320800"/>
          </a:xfrm>
          <a:prstGeom prst="round1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b="1" dirty="0" smtClean="0"/>
              <a:t>Hrdina</a:t>
            </a:r>
          </a:p>
          <a:p>
            <a:pPr algn="ctr"/>
            <a:r>
              <a:rPr lang="sk-SK" sz="1200" dirty="0" smtClean="0"/>
              <a:t>-životné</a:t>
            </a:r>
          </a:p>
          <a:p>
            <a:pPr algn="ctr"/>
            <a:r>
              <a:rPr lang="sk-SK" sz="1200" dirty="0"/>
              <a:t>-</a:t>
            </a:r>
            <a:r>
              <a:rPr lang="sk-SK" sz="1200" dirty="0" smtClean="0"/>
              <a:t> zakončené na-a,</a:t>
            </a:r>
          </a:p>
          <a:p>
            <a:pPr algn="ctr"/>
            <a:r>
              <a:rPr lang="sk-SK" sz="1200" dirty="0" smtClean="0"/>
              <a:t>-zakončené na–ta</a:t>
            </a:r>
          </a:p>
          <a:p>
            <a:pPr algn="ctr"/>
            <a:r>
              <a:rPr lang="sk-SK" sz="1200" dirty="0" smtClean="0"/>
              <a:t>(huslista, sudca traktorista)</a:t>
            </a:r>
            <a:endParaRPr lang="sr-Latn-RS" sz="1200" dirty="0"/>
          </a:p>
        </p:txBody>
      </p:sp>
      <p:sp>
        <p:nvSpPr>
          <p:cNvPr id="18" name="Round Single Corner Rectangle 17"/>
          <p:cNvSpPr/>
          <p:nvPr/>
        </p:nvSpPr>
        <p:spPr>
          <a:xfrm>
            <a:off x="1752600" y="2590800"/>
            <a:ext cx="1295400" cy="1405465"/>
          </a:xfrm>
          <a:prstGeom prst="round1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b="1" dirty="0" smtClean="0"/>
              <a:t>Stroj</a:t>
            </a:r>
          </a:p>
          <a:p>
            <a:pPr algn="ctr"/>
            <a:r>
              <a:rPr lang="sk-SK" sz="1200" dirty="0" smtClean="0"/>
              <a:t>-neživotné zakomčené na mäkkú spoluhlásku</a:t>
            </a:r>
          </a:p>
          <a:p>
            <a:pPr algn="ctr"/>
            <a:r>
              <a:rPr lang="sk-SK" sz="1200" dirty="0" smtClean="0"/>
              <a:t>(čaj, varič ) </a:t>
            </a:r>
          </a:p>
          <a:p>
            <a:pPr algn="ctr"/>
            <a:endParaRPr lang="sr-Latn-RS" sz="1200" dirty="0"/>
          </a:p>
        </p:txBody>
      </p:sp>
      <p:sp>
        <p:nvSpPr>
          <p:cNvPr id="24" name="Round Same Side Corner Rectangle 23"/>
          <p:cNvSpPr/>
          <p:nvPr/>
        </p:nvSpPr>
        <p:spPr>
          <a:xfrm>
            <a:off x="5486400" y="474130"/>
            <a:ext cx="1600200" cy="1346197"/>
          </a:xfrm>
          <a:prstGeom prst="round2Same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b="1" dirty="0" smtClean="0"/>
              <a:t>Žena</a:t>
            </a:r>
          </a:p>
          <a:p>
            <a:pPr algn="ctr"/>
            <a:r>
              <a:rPr lang="sk-SK" sz="1200" dirty="0" smtClean="0"/>
              <a:t>-zakončené na –a </a:t>
            </a:r>
          </a:p>
          <a:p>
            <a:pPr algn="ctr"/>
            <a:r>
              <a:rPr lang="sk-SK" sz="1200" dirty="0" smtClean="0"/>
              <a:t>a pred je tvrdá alebo obojaká spoluhláska</a:t>
            </a:r>
          </a:p>
          <a:p>
            <a:pPr algn="ctr"/>
            <a:r>
              <a:rPr lang="sk-SK" sz="1200" dirty="0" smtClean="0"/>
              <a:t>(Katarína, šatka, tehla)</a:t>
            </a:r>
            <a:endParaRPr lang="sr-Latn-RS" sz="1200" dirty="0"/>
          </a:p>
        </p:txBody>
      </p:sp>
      <p:sp>
        <p:nvSpPr>
          <p:cNvPr id="25" name="Round Same Side Corner Rectangle 24"/>
          <p:cNvSpPr/>
          <p:nvPr/>
        </p:nvSpPr>
        <p:spPr>
          <a:xfrm>
            <a:off x="7315200" y="474131"/>
            <a:ext cx="1600200" cy="1346196"/>
          </a:xfrm>
          <a:prstGeom prst="round2Same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b="1" dirty="0" smtClean="0"/>
              <a:t>Ulica</a:t>
            </a:r>
          </a:p>
          <a:p>
            <a:pPr algn="ctr"/>
            <a:r>
              <a:rPr lang="sk-SK" sz="1200" dirty="0" smtClean="0"/>
              <a:t>-zakončené na –a </a:t>
            </a:r>
          </a:p>
          <a:p>
            <a:pPr algn="ctr"/>
            <a:r>
              <a:rPr lang="sk-SK" sz="1200" dirty="0" smtClean="0"/>
              <a:t> a pred je mäkká spoluhláska</a:t>
            </a:r>
          </a:p>
          <a:p>
            <a:pPr algn="ctr"/>
            <a:r>
              <a:rPr lang="sk-SK" sz="1200" dirty="0" smtClean="0"/>
              <a:t>(žemľa, cibuľa, ruža udica) </a:t>
            </a:r>
            <a:endParaRPr lang="sr-Latn-RS" sz="1200" dirty="0"/>
          </a:p>
        </p:txBody>
      </p:sp>
      <p:sp>
        <p:nvSpPr>
          <p:cNvPr id="26" name="Round Same Side Corner Rectangle 25"/>
          <p:cNvSpPr/>
          <p:nvPr/>
        </p:nvSpPr>
        <p:spPr>
          <a:xfrm>
            <a:off x="7620000" y="2709332"/>
            <a:ext cx="1295400" cy="1329268"/>
          </a:xfrm>
          <a:prstGeom prst="round2Same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b="1" dirty="0" smtClean="0"/>
              <a:t>Kosť</a:t>
            </a:r>
          </a:p>
          <a:p>
            <a:pPr algn="ctr"/>
            <a:r>
              <a:rPr lang="sk-SK" sz="1200" dirty="0" smtClean="0"/>
              <a:t>-zakončené na spoluhlásku</a:t>
            </a:r>
          </a:p>
          <a:p>
            <a:pPr algn="ctr"/>
            <a:r>
              <a:rPr lang="sk-SK" sz="1200" dirty="0" smtClean="0"/>
              <a:t>- </a:t>
            </a:r>
            <a:r>
              <a:rPr lang="sk-SK" sz="1200" dirty="0"/>
              <a:t>G j.č, N mn.č., A mn.č. – </a:t>
            </a:r>
            <a:r>
              <a:rPr lang="sk-SK" sz="1200" dirty="0" smtClean="0"/>
              <a:t>i</a:t>
            </a:r>
          </a:p>
          <a:p>
            <a:pPr algn="ctr"/>
            <a:r>
              <a:rPr lang="sk-SK" sz="1200" dirty="0" smtClean="0"/>
              <a:t>(kosti, husi, jari)</a:t>
            </a:r>
            <a:endParaRPr lang="sk-SK" sz="1200" dirty="0"/>
          </a:p>
          <a:p>
            <a:pPr algn="ctr"/>
            <a:endParaRPr lang="sr-Latn-RS" sz="1200" dirty="0"/>
          </a:p>
        </p:txBody>
      </p:sp>
      <p:sp>
        <p:nvSpPr>
          <p:cNvPr id="27" name="Round Same Side Corner Rectangle 26"/>
          <p:cNvSpPr/>
          <p:nvPr/>
        </p:nvSpPr>
        <p:spPr>
          <a:xfrm>
            <a:off x="6248400" y="2700867"/>
            <a:ext cx="1219200" cy="1337733"/>
          </a:xfrm>
          <a:prstGeom prst="round2Same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b="1" dirty="0" smtClean="0"/>
              <a:t>Dlaň</a:t>
            </a:r>
          </a:p>
          <a:p>
            <a:pPr algn="ctr"/>
            <a:r>
              <a:rPr lang="sk-SK" sz="1200" dirty="0" smtClean="0"/>
              <a:t>-zakončené na spoluhlásku  -G j.č, N mn.č., A mn.č. – e</a:t>
            </a:r>
          </a:p>
          <a:p>
            <a:pPr algn="ctr"/>
            <a:r>
              <a:rPr lang="sk-SK" sz="1200" dirty="0" smtClean="0"/>
              <a:t>(dlane, reťaze, tváre)</a:t>
            </a:r>
            <a:endParaRPr lang="sr-Latn-RS" sz="1200" dirty="0"/>
          </a:p>
        </p:txBody>
      </p:sp>
      <p:sp>
        <p:nvSpPr>
          <p:cNvPr id="29" name="Snip Diagonal Corner Rectangle 28"/>
          <p:cNvSpPr/>
          <p:nvPr/>
        </p:nvSpPr>
        <p:spPr>
          <a:xfrm>
            <a:off x="914400" y="4919132"/>
            <a:ext cx="1981200" cy="1329267"/>
          </a:xfrm>
          <a:prstGeom prst="snip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b="1" dirty="0" smtClean="0"/>
              <a:t>Mesto</a:t>
            </a:r>
          </a:p>
          <a:p>
            <a:pPr algn="ctr"/>
            <a:r>
              <a:rPr lang="sk-SK" sz="1200" dirty="0" smtClean="0"/>
              <a:t>-zakončené na –o</a:t>
            </a:r>
          </a:p>
          <a:p>
            <a:pPr algn="ctr"/>
            <a:r>
              <a:rPr lang="sk-SK" sz="1200" dirty="0" smtClean="0"/>
              <a:t>(kreslo, slovo)</a:t>
            </a:r>
          </a:p>
          <a:p>
            <a:pPr algn="ctr"/>
            <a:r>
              <a:rPr lang="sk-SK" sz="1200" dirty="0" smtClean="0"/>
              <a:t>-cudzie slová zakončené na – um, -io, --eo, -ao</a:t>
            </a:r>
          </a:p>
          <a:p>
            <a:pPr algn="ctr"/>
            <a:r>
              <a:rPr lang="sk-SK" sz="1200" dirty="0" smtClean="0"/>
              <a:t>(štúdium, kakao)</a:t>
            </a:r>
            <a:endParaRPr lang="sr-Latn-RS" sz="1200" dirty="0"/>
          </a:p>
        </p:txBody>
      </p:sp>
      <p:sp>
        <p:nvSpPr>
          <p:cNvPr id="30" name="Snip Diagonal Corner Rectangle 29"/>
          <p:cNvSpPr/>
          <p:nvPr/>
        </p:nvSpPr>
        <p:spPr>
          <a:xfrm>
            <a:off x="3048000" y="5638800"/>
            <a:ext cx="1524000" cy="914400"/>
          </a:xfrm>
          <a:prstGeom prst="snip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b="1" dirty="0" smtClean="0"/>
              <a:t>Srdce</a:t>
            </a:r>
          </a:p>
          <a:p>
            <a:pPr algn="ctr"/>
            <a:r>
              <a:rPr lang="sk-SK" sz="1200" dirty="0" smtClean="0"/>
              <a:t>-zakončené na –e</a:t>
            </a:r>
          </a:p>
          <a:p>
            <a:pPr algn="ctr"/>
            <a:r>
              <a:rPr lang="sk-SK" sz="1200" dirty="0" smtClean="0"/>
              <a:t>(more, citoslovce)</a:t>
            </a:r>
            <a:endParaRPr lang="sr-Latn-RS" sz="1200" dirty="0"/>
          </a:p>
        </p:txBody>
      </p:sp>
      <p:sp>
        <p:nvSpPr>
          <p:cNvPr id="31" name="Snip Diagonal Corner Rectangle 30"/>
          <p:cNvSpPr/>
          <p:nvPr/>
        </p:nvSpPr>
        <p:spPr>
          <a:xfrm>
            <a:off x="4648200" y="5638800"/>
            <a:ext cx="1485900" cy="914400"/>
          </a:xfrm>
          <a:prstGeom prst="snip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b="1" dirty="0" smtClean="0"/>
              <a:t>Dievča</a:t>
            </a:r>
          </a:p>
          <a:p>
            <a:pPr algn="ctr"/>
            <a:r>
              <a:rPr lang="sk-SK" sz="1200" dirty="0" smtClean="0"/>
              <a:t>-zakončené na –a alebo –ä</a:t>
            </a:r>
          </a:p>
          <a:p>
            <a:pPr algn="ctr"/>
            <a:r>
              <a:rPr lang="sk-SK" sz="1200" dirty="0" smtClean="0"/>
              <a:t>(holúbä, kura)</a:t>
            </a:r>
          </a:p>
          <a:p>
            <a:pPr algn="ctr"/>
            <a:endParaRPr lang="sr-Latn-RS" sz="1200" dirty="0"/>
          </a:p>
        </p:txBody>
      </p:sp>
      <p:sp>
        <p:nvSpPr>
          <p:cNvPr id="32" name="Snip Diagonal Corner Rectangle 31"/>
          <p:cNvSpPr/>
          <p:nvPr/>
        </p:nvSpPr>
        <p:spPr>
          <a:xfrm>
            <a:off x="6248400" y="4800600"/>
            <a:ext cx="1600200" cy="914400"/>
          </a:xfrm>
          <a:prstGeom prst="snip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b="1" dirty="0" smtClean="0"/>
              <a:t>Vysvedčenie</a:t>
            </a:r>
          </a:p>
          <a:p>
            <a:pPr algn="ctr"/>
            <a:r>
              <a:rPr lang="sk-SK" sz="1200" dirty="0" smtClean="0"/>
              <a:t>-zakončené na –ie</a:t>
            </a:r>
          </a:p>
          <a:p>
            <a:pPr algn="ctr"/>
            <a:r>
              <a:rPr lang="sk-SK" sz="1200" dirty="0" smtClean="0"/>
              <a:t>(zábradlie, prítmie)</a:t>
            </a:r>
            <a:endParaRPr lang="sr-Latn-RS" sz="1200" dirty="0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5029200" y="2548466"/>
            <a:ext cx="914400" cy="9736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1" idx="0"/>
          </p:cNvCxnSpPr>
          <p:nvPr/>
        </p:nvCxnSpPr>
        <p:spPr>
          <a:xfrm flipH="1" flipV="1">
            <a:off x="3708400" y="2478617"/>
            <a:ext cx="939800" cy="10435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4800600" y="4470400"/>
            <a:ext cx="0" cy="25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1"/>
          </p:cNvCxnSpPr>
          <p:nvPr/>
        </p:nvCxnSpPr>
        <p:spPr>
          <a:xfrm flipH="1">
            <a:off x="1905000" y="2254251"/>
            <a:ext cx="190500" cy="2942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2" idx="1"/>
          </p:cNvCxnSpPr>
          <p:nvPr/>
        </p:nvCxnSpPr>
        <p:spPr>
          <a:xfrm flipH="1">
            <a:off x="1219200" y="2254251"/>
            <a:ext cx="876300" cy="2243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2" idx="1"/>
          </p:cNvCxnSpPr>
          <p:nvPr/>
        </p:nvCxnSpPr>
        <p:spPr>
          <a:xfrm flipH="1" flipV="1">
            <a:off x="1219200" y="1905001"/>
            <a:ext cx="876300" cy="34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2" idx="1"/>
          </p:cNvCxnSpPr>
          <p:nvPr/>
        </p:nvCxnSpPr>
        <p:spPr>
          <a:xfrm flipH="1" flipV="1">
            <a:off x="1905000" y="1854200"/>
            <a:ext cx="190500" cy="4000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14" idx="3"/>
          </p:cNvCxnSpPr>
          <p:nvPr/>
        </p:nvCxnSpPr>
        <p:spPr>
          <a:xfrm>
            <a:off x="5486400" y="5029200"/>
            <a:ext cx="733425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endCxn id="31" idx="3"/>
          </p:cNvCxnSpPr>
          <p:nvPr/>
        </p:nvCxnSpPr>
        <p:spPr>
          <a:xfrm>
            <a:off x="5334000" y="5257800"/>
            <a:ext cx="5715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3962400" y="5257800"/>
            <a:ext cx="2667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14" idx="1"/>
          </p:cNvCxnSpPr>
          <p:nvPr/>
        </p:nvCxnSpPr>
        <p:spPr>
          <a:xfrm flipH="1">
            <a:off x="2895600" y="5029200"/>
            <a:ext cx="914400" cy="266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13" idx="3"/>
          </p:cNvCxnSpPr>
          <p:nvPr/>
        </p:nvCxnSpPr>
        <p:spPr>
          <a:xfrm flipH="1" flipV="1">
            <a:off x="6811434" y="1806573"/>
            <a:ext cx="160866" cy="4434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13" idx="3"/>
          </p:cNvCxnSpPr>
          <p:nvPr/>
        </p:nvCxnSpPr>
        <p:spPr>
          <a:xfrm flipV="1">
            <a:off x="6972300" y="1854200"/>
            <a:ext cx="1143000" cy="3958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13" idx="3"/>
          </p:cNvCxnSpPr>
          <p:nvPr/>
        </p:nvCxnSpPr>
        <p:spPr>
          <a:xfrm>
            <a:off x="6972300" y="2250017"/>
            <a:ext cx="1028700" cy="450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13" idx="3"/>
          </p:cNvCxnSpPr>
          <p:nvPr/>
        </p:nvCxnSpPr>
        <p:spPr>
          <a:xfrm>
            <a:off x="6972300" y="2250017"/>
            <a:ext cx="190500" cy="450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4617027" y="502915"/>
            <a:ext cx="622697" cy="3386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b="1" dirty="0" smtClean="0"/>
              <a:t>Pani</a:t>
            </a:r>
            <a:endParaRPr lang="sr-Latn-RS" sz="12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3448050" y="1147228"/>
            <a:ext cx="514350" cy="35877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b="1" dirty="0" smtClean="0"/>
              <a:t>Kuli</a:t>
            </a:r>
            <a:endParaRPr lang="sr-Latn-RS" sz="1200" b="1" dirty="0"/>
          </a:p>
        </p:txBody>
      </p:sp>
      <p:cxnSp>
        <p:nvCxnSpPr>
          <p:cNvPr id="5" name="Straight Arrow Connector 4"/>
          <p:cNvCxnSpPr>
            <a:stCxn id="2" idx="2"/>
          </p:cNvCxnSpPr>
          <p:nvPr/>
        </p:nvCxnSpPr>
        <p:spPr>
          <a:xfrm>
            <a:off x="4928376" y="841587"/>
            <a:ext cx="462774" cy="11798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352800" y="1506001"/>
            <a:ext cx="316172" cy="5154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4292600" y="1169414"/>
            <a:ext cx="736600" cy="35877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b="1" dirty="0" smtClean="0"/>
              <a:t>Gazdiná</a:t>
            </a:r>
            <a:endParaRPr lang="sr-Latn-RS" sz="1200" b="1" dirty="0"/>
          </a:p>
        </p:txBody>
      </p:sp>
      <p:cxnSp>
        <p:nvCxnSpPr>
          <p:cNvPr id="9" name="Straight Arrow Connector 8"/>
          <p:cNvCxnSpPr>
            <a:stCxn id="6" idx="2"/>
          </p:cNvCxnSpPr>
          <p:nvPr/>
        </p:nvCxnSpPr>
        <p:spPr>
          <a:xfrm>
            <a:off x="4660900" y="1528188"/>
            <a:ext cx="571897" cy="4932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4060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2" grpId="0" animBg="1"/>
      <p:bldP spid="3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3429000" y="2260600"/>
            <a:ext cx="2133600" cy="1219200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b="1" dirty="0" smtClean="0"/>
              <a:t>Prídavné mená</a:t>
            </a:r>
            <a:endParaRPr lang="sr-Latn-RS" sz="2000" b="1" dirty="0"/>
          </a:p>
        </p:txBody>
      </p:sp>
      <p:sp>
        <p:nvSpPr>
          <p:cNvPr id="6" name="Flowchart: Predefined Process 5"/>
          <p:cNvSpPr/>
          <p:nvPr/>
        </p:nvSpPr>
        <p:spPr>
          <a:xfrm>
            <a:off x="3581400" y="4038600"/>
            <a:ext cx="1905000" cy="609600"/>
          </a:xfrm>
          <a:prstGeom prst="flowChartPredefined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/>
              <a:t>Gramatick</a:t>
            </a:r>
            <a:r>
              <a:rPr lang="sk-SK" sz="1600" b="1" dirty="0" smtClean="0"/>
              <a:t>é kategórie</a:t>
            </a:r>
            <a:r>
              <a:rPr lang="en-US" sz="1600" b="1" dirty="0" smtClean="0"/>
              <a:t> </a:t>
            </a:r>
            <a:endParaRPr lang="sr-Latn-RS" sz="1600" b="1" dirty="0"/>
          </a:p>
        </p:txBody>
      </p:sp>
      <p:cxnSp>
        <p:nvCxnSpPr>
          <p:cNvPr id="8" name="Straight Arrow Connector 7"/>
          <p:cNvCxnSpPr>
            <a:stCxn id="4" idx="2"/>
          </p:cNvCxnSpPr>
          <p:nvPr/>
        </p:nvCxnSpPr>
        <p:spPr>
          <a:xfrm>
            <a:off x="4495800" y="3479800"/>
            <a:ext cx="38100" cy="482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1341967" y="914400"/>
            <a:ext cx="1676400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Akostné</a:t>
            </a:r>
          </a:p>
          <a:p>
            <a:pPr algn="ctr"/>
            <a:r>
              <a:rPr lang="sk-SK" sz="1400" dirty="0" smtClean="0"/>
              <a:t>(vyjadrujú akosť):</a:t>
            </a:r>
          </a:p>
          <a:p>
            <a:pPr algn="ctr"/>
            <a:r>
              <a:rPr lang="sk-SK" sz="1200" dirty="0" smtClean="0"/>
              <a:t>krátky, svieži, pekný</a:t>
            </a:r>
            <a:endParaRPr lang="sr-Latn-RS" sz="1200" dirty="0"/>
          </a:p>
        </p:txBody>
      </p:sp>
      <p:sp>
        <p:nvSpPr>
          <p:cNvPr id="11" name="Rounded Rectangle 10"/>
          <p:cNvSpPr/>
          <p:nvPr/>
        </p:nvSpPr>
        <p:spPr>
          <a:xfrm>
            <a:off x="762000" y="2438400"/>
            <a:ext cx="1524000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Privlastňovacie </a:t>
            </a:r>
          </a:p>
          <a:p>
            <a:pPr algn="ctr"/>
            <a:r>
              <a:rPr lang="sk-SK" sz="1200" dirty="0" smtClean="0"/>
              <a:t>otcov, bratov, Katkin</a:t>
            </a:r>
            <a:endParaRPr lang="sr-Latn-RS" sz="1200" dirty="0"/>
          </a:p>
        </p:txBody>
      </p:sp>
      <p:sp>
        <p:nvSpPr>
          <p:cNvPr id="12" name="Rounded Rectangle 11"/>
          <p:cNvSpPr/>
          <p:nvPr/>
        </p:nvSpPr>
        <p:spPr>
          <a:xfrm>
            <a:off x="6096000" y="685800"/>
            <a:ext cx="1828800" cy="1193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Vzťahové:</a:t>
            </a:r>
          </a:p>
          <a:p>
            <a:pPr algn="ctr"/>
            <a:r>
              <a:rPr lang="sk-SK" sz="1400" dirty="0" smtClean="0"/>
              <a:t>(vyjadrujú vzťah k podstatnému menu)</a:t>
            </a:r>
          </a:p>
          <a:p>
            <a:pPr algn="ctr"/>
            <a:r>
              <a:rPr lang="sk-SK" sz="1200" dirty="0" smtClean="0"/>
              <a:t>drevený, broskyňový</a:t>
            </a:r>
            <a:endParaRPr lang="sr-Latn-RS" sz="1200" dirty="0"/>
          </a:p>
        </p:txBody>
      </p:sp>
      <p:sp>
        <p:nvSpPr>
          <p:cNvPr id="13" name="Rounded Rectangle 12"/>
          <p:cNvSpPr/>
          <p:nvPr/>
        </p:nvSpPr>
        <p:spPr>
          <a:xfrm>
            <a:off x="6858000" y="2514600"/>
            <a:ext cx="1600200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Živočíšne</a:t>
            </a:r>
          </a:p>
          <a:p>
            <a:pPr algn="ctr"/>
            <a:r>
              <a:rPr lang="sk-SK" sz="1200" dirty="0" smtClean="0"/>
              <a:t>motýlí, páví, orlí</a:t>
            </a:r>
            <a:endParaRPr lang="sr-Latn-RS" sz="1200" dirty="0"/>
          </a:p>
        </p:txBody>
      </p:sp>
      <p:sp>
        <p:nvSpPr>
          <p:cNvPr id="14" name="Rounded Rectangle 13"/>
          <p:cNvSpPr/>
          <p:nvPr/>
        </p:nvSpPr>
        <p:spPr>
          <a:xfrm>
            <a:off x="1485900" y="5367868"/>
            <a:ext cx="1600200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Rod:</a:t>
            </a:r>
          </a:p>
          <a:p>
            <a:pPr algn="ctr"/>
            <a:r>
              <a:rPr lang="sk-SK" sz="1200" dirty="0" smtClean="0"/>
              <a:t>-mužský (pekný)</a:t>
            </a:r>
          </a:p>
          <a:p>
            <a:pPr algn="ctr"/>
            <a:r>
              <a:rPr lang="sk-SK" sz="1200" dirty="0" smtClean="0"/>
              <a:t>-ženský (pekná)</a:t>
            </a:r>
          </a:p>
          <a:p>
            <a:pPr algn="ctr"/>
            <a:r>
              <a:rPr lang="sk-SK" sz="1200" dirty="0" smtClean="0"/>
              <a:t>-stredný (pekné)</a:t>
            </a:r>
            <a:endParaRPr lang="sr-Latn-RS" sz="1200" dirty="0"/>
          </a:p>
        </p:txBody>
      </p:sp>
      <p:sp>
        <p:nvSpPr>
          <p:cNvPr id="15" name="Rounded Rectangle 14"/>
          <p:cNvSpPr/>
          <p:nvPr/>
        </p:nvSpPr>
        <p:spPr>
          <a:xfrm>
            <a:off x="3817408" y="5350935"/>
            <a:ext cx="1432983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Číslo:</a:t>
            </a:r>
          </a:p>
          <a:p>
            <a:pPr algn="ctr"/>
            <a:r>
              <a:rPr lang="sk-SK" sz="1200" dirty="0" smtClean="0"/>
              <a:t>-jednotné (pekný)</a:t>
            </a:r>
          </a:p>
          <a:p>
            <a:pPr algn="ctr"/>
            <a:r>
              <a:rPr lang="sk-SK" sz="1200" dirty="0" smtClean="0"/>
              <a:t>-množné (pekní)</a:t>
            </a:r>
            <a:endParaRPr lang="sr-Latn-RS" sz="1200" dirty="0"/>
          </a:p>
        </p:txBody>
      </p:sp>
      <p:sp>
        <p:nvSpPr>
          <p:cNvPr id="16" name="Rounded Rectangle 15"/>
          <p:cNvSpPr/>
          <p:nvPr/>
        </p:nvSpPr>
        <p:spPr>
          <a:xfrm>
            <a:off x="6324600" y="4495800"/>
            <a:ext cx="2362200" cy="1905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Pád:</a:t>
            </a:r>
          </a:p>
          <a:p>
            <a:pPr algn="ctr"/>
            <a:r>
              <a:rPr lang="sk-SK" sz="1200" dirty="0" smtClean="0"/>
              <a:t>nominatív  N  (kto? čo?)</a:t>
            </a:r>
          </a:p>
          <a:p>
            <a:pPr algn="ctr"/>
            <a:r>
              <a:rPr lang="sk-SK" sz="1200" dirty="0" smtClean="0"/>
              <a:t>genitív  G (koho? čoho?</a:t>
            </a:r>
          </a:p>
          <a:p>
            <a:pPr algn="ctr"/>
            <a:r>
              <a:rPr lang="sk-SK" sz="1200" dirty="0" smtClean="0"/>
              <a:t>datív  D (komu? čomu?)</a:t>
            </a:r>
          </a:p>
          <a:p>
            <a:pPr algn="ctr"/>
            <a:r>
              <a:rPr lang="sk-SK" sz="1200" dirty="0" smtClean="0"/>
              <a:t>akuzatív  A  (koho? čo?)</a:t>
            </a:r>
          </a:p>
          <a:p>
            <a:pPr algn="ctr"/>
            <a:r>
              <a:rPr lang="sk-SK" sz="1200" dirty="0" smtClean="0"/>
              <a:t>lokál  L  ( o kom? o čom?)</a:t>
            </a:r>
          </a:p>
          <a:p>
            <a:pPr algn="ctr"/>
            <a:r>
              <a:rPr lang="sk-SK" sz="1200" dirty="0" smtClean="0"/>
              <a:t>inštrumentál  I  ( s kým? s čím?)</a:t>
            </a:r>
          </a:p>
          <a:p>
            <a:pPr algn="ctr"/>
            <a:endParaRPr lang="sk-SK" sz="1200" dirty="0" smtClean="0"/>
          </a:p>
          <a:p>
            <a:pPr algn="ctr"/>
            <a:endParaRPr lang="sk-SK" sz="1400" dirty="0" smtClean="0"/>
          </a:p>
          <a:p>
            <a:pPr algn="ctr"/>
            <a:endParaRPr lang="sr-Latn-RS" sz="1400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5486400" y="1905000"/>
            <a:ext cx="7620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486400" y="4724400"/>
            <a:ext cx="762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648200" y="47244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2667000" y="4724400"/>
            <a:ext cx="914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2942168" y="1981200"/>
            <a:ext cx="639232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2514600" y="3048000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>
            <a:off x="7391400" y="1879600"/>
            <a:ext cx="114300" cy="558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2689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048000" y="2277533"/>
            <a:ext cx="2819400" cy="122766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b="1" dirty="0" smtClean="0"/>
              <a:t>Vzory prídavných mien</a:t>
            </a:r>
            <a:endParaRPr lang="sr-Latn-RS" sz="2000" b="1" dirty="0"/>
          </a:p>
        </p:txBody>
      </p:sp>
      <p:sp>
        <p:nvSpPr>
          <p:cNvPr id="5" name="Oval 4"/>
          <p:cNvSpPr/>
          <p:nvPr/>
        </p:nvSpPr>
        <p:spPr>
          <a:xfrm>
            <a:off x="609600" y="567267"/>
            <a:ext cx="2362200" cy="156633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100" b="1" dirty="0" smtClean="0"/>
              <a:t>Pekný:</a:t>
            </a:r>
          </a:p>
          <a:p>
            <a:pPr algn="ctr"/>
            <a:r>
              <a:rPr lang="sk-SK" sz="1100" dirty="0" smtClean="0"/>
              <a:t>akostné a vzťahové, slovotvorný základ zakončený na tvrdú alebo obojakú spoluhlásku,</a:t>
            </a:r>
          </a:p>
          <a:p>
            <a:pPr algn="ctr"/>
            <a:r>
              <a:rPr lang="sk-SK" sz="1100" dirty="0" smtClean="0"/>
              <a:t>koncovka –ý,-á,-é</a:t>
            </a:r>
            <a:endParaRPr lang="sr-Latn-RS" sz="1100" dirty="0"/>
          </a:p>
        </p:txBody>
      </p:sp>
      <p:sp>
        <p:nvSpPr>
          <p:cNvPr id="6" name="Oval 5"/>
          <p:cNvSpPr/>
          <p:nvPr/>
        </p:nvSpPr>
        <p:spPr>
          <a:xfrm>
            <a:off x="3373892" y="228600"/>
            <a:ext cx="2209800" cy="166951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100" b="1" dirty="0" smtClean="0"/>
              <a:t>Cudzí :</a:t>
            </a:r>
          </a:p>
          <a:p>
            <a:pPr algn="ctr"/>
            <a:r>
              <a:rPr lang="sk-SK" sz="1100" dirty="0" smtClean="0"/>
              <a:t>akostné </a:t>
            </a:r>
            <a:r>
              <a:rPr lang="sk-SK" sz="1100" dirty="0"/>
              <a:t>a vzťahové, slovotvorný základ zakončený na </a:t>
            </a:r>
            <a:r>
              <a:rPr lang="sk-SK" sz="1100" dirty="0" smtClean="0"/>
              <a:t>mäkkú spoluhlásku,</a:t>
            </a:r>
          </a:p>
          <a:p>
            <a:pPr algn="ctr"/>
            <a:r>
              <a:rPr lang="sk-SK" sz="1100" dirty="0" smtClean="0"/>
              <a:t>koncovka –í, -ia,, -ie </a:t>
            </a:r>
          </a:p>
          <a:p>
            <a:pPr algn="ctr"/>
            <a:endParaRPr lang="sr-Latn-RS" sz="1100" dirty="0"/>
          </a:p>
        </p:txBody>
      </p:sp>
      <p:sp>
        <p:nvSpPr>
          <p:cNvPr id="7" name="Oval 6"/>
          <p:cNvSpPr/>
          <p:nvPr/>
        </p:nvSpPr>
        <p:spPr>
          <a:xfrm>
            <a:off x="6400800" y="660400"/>
            <a:ext cx="2209800" cy="14732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100" b="1" dirty="0" smtClean="0"/>
              <a:t>Páví:</a:t>
            </a:r>
          </a:p>
          <a:p>
            <a:pPr algn="ctr"/>
            <a:r>
              <a:rPr lang="sk-SK" sz="1100" dirty="0" smtClean="0"/>
              <a:t>privlastňovacie, zvieracie, </a:t>
            </a:r>
          </a:p>
          <a:p>
            <a:pPr algn="ctr"/>
            <a:r>
              <a:rPr lang="sk-SK" sz="1100" dirty="0" smtClean="0"/>
              <a:t>koncovka –í,</a:t>
            </a:r>
          </a:p>
          <a:p>
            <a:pPr algn="ctr"/>
            <a:r>
              <a:rPr lang="sk-SK" sz="1100" dirty="0" smtClean="0"/>
              <a:t>neplatí rytmický zákon </a:t>
            </a:r>
          </a:p>
          <a:p>
            <a:pPr algn="ctr"/>
            <a:endParaRPr lang="sr-Latn-RS" sz="1100" dirty="0"/>
          </a:p>
        </p:txBody>
      </p:sp>
      <p:sp>
        <p:nvSpPr>
          <p:cNvPr id="8" name="Oval 7"/>
          <p:cNvSpPr/>
          <p:nvPr/>
        </p:nvSpPr>
        <p:spPr>
          <a:xfrm>
            <a:off x="228601" y="2819400"/>
            <a:ext cx="1981199" cy="12192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100" b="1" dirty="0" smtClean="0"/>
              <a:t>Otcov:</a:t>
            </a:r>
          </a:p>
          <a:p>
            <a:pPr algn="ctr"/>
            <a:r>
              <a:rPr lang="sk-SK" sz="1100" dirty="0" smtClean="0"/>
              <a:t>privlastňovacie,</a:t>
            </a:r>
          </a:p>
          <a:p>
            <a:pPr algn="ctr"/>
            <a:r>
              <a:rPr lang="sk-SK" sz="1100" dirty="0" smtClean="0"/>
              <a:t>v základnom tvare prípona -ov</a:t>
            </a:r>
            <a:endParaRPr lang="sr-Latn-RS" sz="1100" dirty="0"/>
          </a:p>
        </p:txBody>
      </p:sp>
      <p:sp>
        <p:nvSpPr>
          <p:cNvPr id="9" name="Oval 8"/>
          <p:cNvSpPr/>
          <p:nvPr/>
        </p:nvSpPr>
        <p:spPr>
          <a:xfrm>
            <a:off x="6781800" y="2743200"/>
            <a:ext cx="1981200" cy="10668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100" b="1" dirty="0" smtClean="0"/>
              <a:t>Matkin:</a:t>
            </a:r>
          </a:p>
          <a:p>
            <a:pPr algn="ctr"/>
            <a:r>
              <a:rPr lang="sk-SK" sz="1100" dirty="0" smtClean="0"/>
              <a:t>privlastňovacie,</a:t>
            </a:r>
          </a:p>
          <a:p>
            <a:pPr algn="ctr"/>
            <a:r>
              <a:rPr lang="sk-SK" sz="1100" dirty="0" smtClean="0"/>
              <a:t>v základnom tvare prípona -in</a:t>
            </a:r>
            <a:endParaRPr lang="sr-Latn-RS" sz="1100" dirty="0"/>
          </a:p>
        </p:txBody>
      </p:sp>
      <p:sp>
        <p:nvSpPr>
          <p:cNvPr id="10" name="Oval 9"/>
          <p:cNvSpPr/>
          <p:nvPr/>
        </p:nvSpPr>
        <p:spPr>
          <a:xfrm>
            <a:off x="3306415" y="4191000"/>
            <a:ext cx="2433358" cy="2133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600" b="1" dirty="0" smtClean="0"/>
              <a:t>Stupňovanie prídavných mien: </a:t>
            </a:r>
          </a:p>
          <a:p>
            <a:pPr algn="ctr"/>
            <a:r>
              <a:rPr lang="sk-SK" sz="1200" b="1" dirty="0" smtClean="0"/>
              <a:t>pozitív </a:t>
            </a:r>
            <a:r>
              <a:rPr lang="sk-SK" sz="1200" dirty="0" smtClean="0"/>
              <a:t>– prvý stupeň </a:t>
            </a:r>
          </a:p>
          <a:p>
            <a:pPr algn="ctr"/>
            <a:r>
              <a:rPr lang="sk-SK" sz="1200" b="1" dirty="0" smtClean="0"/>
              <a:t>komparatív </a:t>
            </a:r>
            <a:r>
              <a:rPr lang="sk-SK" sz="1200" dirty="0" smtClean="0"/>
              <a:t>– druhý stupeň</a:t>
            </a:r>
          </a:p>
          <a:p>
            <a:pPr algn="ctr"/>
            <a:r>
              <a:rPr lang="sk-SK" sz="1200" dirty="0" smtClean="0"/>
              <a:t> </a:t>
            </a:r>
            <a:r>
              <a:rPr lang="sk-SK" sz="1200" b="1" dirty="0" smtClean="0"/>
              <a:t>superlatív </a:t>
            </a:r>
            <a:r>
              <a:rPr lang="sk-SK" sz="1200" dirty="0" smtClean="0"/>
              <a:t>– tretí stupeň</a:t>
            </a:r>
          </a:p>
          <a:p>
            <a:pPr algn="ctr"/>
            <a:endParaRPr lang="sr-Latn-RS" sz="1200" b="1" dirty="0"/>
          </a:p>
        </p:txBody>
      </p:sp>
      <p:sp>
        <p:nvSpPr>
          <p:cNvPr id="11" name="Oval 10"/>
          <p:cNvSpPr/>
          <p:nvPr/>
        </p:nvSpPr>
        <p:spPr>
          <a:xfrm>
            <a:off x="609600" y="5105401"/>
            <a:ext cx="2049205" cy="12192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100" b="1" dirty="0" smtClean="0"/>
              <a:t>Pravidelné: </a:t>
            </a:r>
          </a:p>
          <a:p>
            <a:pPr algn="ctr"/>
            <a:r>
              <a:rPr lang="sk-SK" sz="1100" dirty="0" smtClean="0"/>
              <a:t>nemení sa koreň slova,</a:t>
            </a:r>
          </a:p>
          <a:p>
            <a:pPr algn="ctr"/>
            <a:r>
              <a:rPr lang="sk-SK" sz="1100" dirty="0" smtClean="0"/>
              <a:t>rýchly – rýchlejší - najrýchlejší</a:t>
            </a:r>
          </a:p>
          <a:p>
            <a:pPr algn="ctr"/>
            <a:r>
              <a:rPr lang="sk-SK" sz="1100" dirty="0" smtClean="0"/>
              <a:t> </a:t>
            </a:r>
            <a:endParaRPr lang="sr-Latn-RS" sz="1100" dirty="0"/>
          </a:p>
        </p:txBody>
      </p:sp>
      <p:sp>
        <p:nvSpPr>
          <p:cNvPr id="12" name="Oval 11"/>
          <p:cNvSpPr/>
          <p:nvPr/>
        </p:nvSpPr>
        <p:spPr>
          <a:xfrm>
            <a:off x="6364380" y="5039757"/>
            <a:ext cx="2246219" cy="117477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100" b="1" dirty="0" smtClean="0"/>
              <a:t>Nepravidelné:</a:t>
            </a:r>
          </a:p>
          <a:p>
            <a:pPr algn="ctr"/>
            <a:r>
              <a:rPr lang="sk-SK" sz="1100" dirty="0" smtClean="0"/>
              <a:t>mení sa koreň slova,</a:t>
            </a:r>
          </a:p>
          <a:p>
            <a:pPr algn="ctr"/>
            <a:r>
              <a:rPr lang="sk-SK" sz="1100" dirty="0" smtClean="0"/>
              <a:t>pekný – krajší - najkrajší</a:t>
            </a:r>
            <a:endParaRPr lang="sr-Latn-RS" sz="1100" dirty="0"/>
          </a:p>
        </p:txBody>
      </p:sp>
      <p:sp>
        <p:nvSpPr>
          <p:cNvPr id="2" name="Down Arrow 1"/>
          <p:cNvSpPr/>
          <p:nvPr/>
        </p:nvSpPr>
        <p:spPr>
          <a:xfrm rot="13614988">
            <a:off x="5985643" y="1842866"/>
            <a:ext cx="325457" cy="908523"/>
          </a:xfrm>
          <a:prstGeom prst="downArrow">
            <a:avLst>
              <a:gd name="adj1" fmla="val 54445"/>
              <a:gd name="adj2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" name="Down Arrow 2"/>
          <p:cNvSpPr/>
          <p:nvPr/>
        </p:nvSpPr>
        <p:spPr>
          <a:xfrm rot="11075813">
            <a:off x="4355396" y="1944762"/>
            <a:ext cx="340796" cy="311057"/>
          </a:xfrm>
          <a:prstGeom prst="downArrow">
            <a:avLst>
              <a:gd name="adj1" fmla="val 50000"/>
              <a:gd name="adj2" fmla="val 5282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3" name="Down Arrow 12"/>
          <p:cNvSpPr/>
          <p:nvPr/>
        </p:nvSpPr>
        <p:spPr>
          <a:xfrm rot="7222336">
            <a:off x="2589093" y="1884778"/>
            <a:ext cx="386084" cy="727710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4" name="Down Arrow 13"/>
          <p:cNvSpPr/>
          <p:nvPr/>
        </p:nvSpPr>
        <p:spPr>
          <a:xfrm rot="16431816">
            <a:off x="6098627" y="2765386"/>
            <a:ext cx="384644" cy="693493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5" name="Down Arrow 14"/>
          <p:cNvSpPr/>
          <p:nvPr/>
        </p:nvSpPr>
        <p:spPr>
          <a:xfrm rot="4152172">
            <a:off x="2449429" y="2900405"/>
            <a:ext cx="403522" cy="680964"/>
          </a:xfrm>
          <a:prstGeom prst="downArrow">
            <a:avLst>
              <a:gd name="adj1" fmla="val 50000"/>
              <a:gd name="adj2" fmla="val 5049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6" name="Down Arrow 15"/>
          <p:cNvSpPr/>
          <p:nvPr/>
        </p:nvSpPr>
        <p:spPr>
          <a:xfrm rot="18425000">
            <a:off x="5916009" y="5033714"/>
            <a:ext cx="272136" cy="577262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7" name="Down Arrow 16"/>
          <p:cNvSpPr/>
          <p:nvPr/>
        </p:nvSpPr>
        <p:spPr>
          <a:xfrm rot="2837832">
            <a:off x="2848705" y="5055670"/>
            <a:ext cx="271350" cy="626006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9" name="Cross 18"/>
          <p:cNvSpPr/>
          <p:nvPr/>
        </p:nvSpPr>
        <p:spPr>
          <a:xfrm>
            <a:off x="4271285" y="3649133"/>
            <a:ext cx="415015" cy="389467"/>
          </a:xfrm>
          <a:prstGeom prst="pl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72057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" grpId="0" animBg="1"/>
      <p:bldP spid="3" grpId="0" animBg="1"/>
      <p:bldP spid="13" grpId="0" animBg="1"/>
      <p:bldP spid="14" grpId="0" animBg="1"/>
      <p:bldP spid="15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24200" y="2743200"/>
            <a:ext cx="24384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200" b="1" dirty="0" smtClean="0"/>
              <a:t>Zámená</a:t>
            </a:r>
            <a:endParaRPr lang="sr-Latn-R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304800" y="1020233"/>
            <a:ext cx="1295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600" b="1" dirty="0" smtClean="0"/>
              <a:t>Osobné</a:t>
            </a:r>
          </a:p>
          <a:p>
            <a:pPr algn="ctr"/>
            <a:r>
              <a:rPr lang="sk-SK" sz="1200" dirty="0" smtClean="0"/>
              <a:t>(ja, ty, on) </a:t>
            </a:r>
            <a:endParaRPr lang="sr-Latn-RS" sz="1200" dirty="0"/>
          </a:p>
        </p:txBody>
      </p:sp>
      <p:sp>
        <p:nvSpPr>
          <p:cNvPr id="7" name="Rectangle 6"/>
          <p:cNvSpPr/>
          <p:nvPr/>
        </p:nvSpPr>
        <p:spPr>
          <a:xfrm>
            <a:off x="3429000" y="1028700"/>
            <a:ext cx="1371600" cy="6011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600" b="1" dirty="0" smtClean="0"/>
              <a:t>Zvratné</a:t>
            </a:r>
          </a:p>
          <a:p>
            <a:pPr algn="ctr"/>
            <a:r>
              <a:rPr lang="sk-SK" sz="1200" dirty="0" smtClean="0"/>
              <a:t>(si, sa, seba, svoj) </a:t>
            </a:r>
            <a:endParaRPr lang="sr-Latn-RS" sz="1200" dirty="0"/>
          </a:p>
        </p:txBody>
      </p:sp>
      <p:sp>
        <p:nvSpPr>
          <p:cNvPr id="8" name="Rectangle 7"/>
          <p:cNvSpPr/>
          <p:nvPr/>
        </p:nvSpPr>
        <p:spPr>
          <a:xfrm>
            <a:off x="5029200" y="1020233"/>
            <a:ext cx="1295400" cy="609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600" b="1" dirty="0" smtClean="0"/>
              <a:t>Opytovacie</a:t>
            </a:r>
          </a:p>
          <a:p>
            <a:pPr algn="ctr"/>
            <a:r>
              <a:rPr lang="sk-SK" sz="1200" dirty="0" smtClean="0"/>
              <a:t> (kto, čo, kde) </a:t>
            </a:r>
            <a:endParaRPr lang="sr-Latn-RS" sz="1200" dirty="0"/>
          </a:p>
        </p:txBody>
      </p:sp>
      <p:sp>
        <p:nvSpPr>
          <p:cNvPr id="9" name="Rectangle 8"/>
          <p:cNvSpPr/>
          <p:nvPr/>
        </p:nvSpPr>
        <p:spPr>
          <a:xfrm>
            <a:off x="6426200" y="1028700"/>
            <a:ext cx="1498600" cy="60113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600" b="1" dirty="0" smtClean="0"/>
              <a:t>Ukazovacie</a:t>
            </a:r>
          </a:p>
          <a:p>
            <a:pPr algn="ctr"/>
            <a:r>
              <a:rPr lang="sk-SK" sz="1200" dirty="0" smtClean="0"/>
              <a:t>(ten, tí, tam)</a:t>
            </a:r>
            <a:endParaRPr lang="sr-Latn-RS" sz="1200" dirty="0"/>
          </a:p>
        </p:txBody>
      </p:sp>
      <p:sp>
        <p:nvSpPr>
          <p:cNvPr id="11" name="Rectangle 10"/>
          <p:cNvSpPr/>
          <p:nvPr/>
        </p:nvSpPr>
        <p:spPr>
          <a:xfrm>
            <a:off x="1752600" y="1028700"/>
            <a:ext cx="1524000" cy="60113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600" b="1" dirty="0" smtClean="0"/>
              <a:t>Privlastňovacie</a:t>
            </a:r>
          </a:p>
          <a:p>
            <a:pPr algn="ctr"/>
            <a:r>
              <a:rPr lang="sk-SK" sz="1200" dirty="0" smtClean="0"/>
              <a:t>(môj, tvoj, jeho)</a:t>
            </a:r>
            <a:endParaRPr lang="sr-Latn-RS" sz="1200" dirty="0"/>
          </a:p>
        </p:txBody>
      </p:sp>
      <p:sp>
        <p:nvSpPr>
          <p:cNvPr id="12" name="Rectangle 11"/>
          <p:cNvSpPr/>
          <p:nvPr/>
        </p:nvSpPr>
        <p:spPr>
          <a:xfrm>
            <a:off x="6718300" y="2590800"/>
            <a:ext cx="1435100" cy="609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600" b="1" dirty="0" smtClean="0"/>
              <a:t>Vymedzovacie </a:t>
            </a:r>
            <a:r>
              <a:rPr lang="sk-SK" sz="1200" dirty="0" smtClean="0"/>
              <a:t>(ten istý, taký istý)</a:t>
            </a:r>
            <a:endParaRPr lang="sr-Latn-RS" sz="1200" dirty="0"/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1371600" y="1752600"/>
            <a:ext cx="1600200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2895600" y="1752600"/>
            <a:ext cx="4572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4114800" y="1752600"/>
            <a:ext cx="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5029200" y="1752600"/>
            <a:ext cx="6477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5676900" y="1752600"/>
            <a:ext cx="110490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457200" y="2667000"/>
            <a:ext cx="1409700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600" b="1" dirty="0" smtClean="0"/>
              <a:t>Neurčité </a:t>
            </a:r>
            <a:r>
              <a:rPr lang="sk-SK" sz="1200" dirty="0" smtClean="0"/>
              <a:t>(niekto, voľačo, niečo)</a:t>
            </a:r>
            <a:endParaRPr lang="sr-Latn-RS" sz="1200" dirty="0"/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5676900" y="2895600"/>
            <a:ext cx="9525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 flipV="1">
            <a:off x="1981200" y="3124200"/>
            <a:ext cx="914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3429000" y="4038600"/>
            <a:ext cx="1828800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Gramatické kategórie</a:t>
            </a:r>
            <a:endParaRPr lang="sr-Latn-RS" b="1" dirty="0"/>
          </a:p>
        </p:txBody>
      </p:sp>
      <p:sp>
        <p:nvSpPr>
          <p:cNvPr id="60" name="Oval 59"/>
          <p:cNvSpPr/>
          <p:nvPr/>
        </p:nvSpPr>
        <p:spPr>
          <a:xfrm>
            <a:off x="609600" y="5122333"/>
            <a:ext cx="1828800" cy="914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Rod </a:t>
            </a:r>
          </a:p>
          <a:p>
            <a:pPr algn="ctr"/>
            <a:r>
              <a:rPr lang="sk-SK" sz="1200" dirty="0" smtClean="0"/>
              <a:t>(mužský, ženský, stredný)</a:t>
            </a:r>
            <a:endParaRPr lang="sr-Latn-RS" sz="1200" dirty="0"/>
          </a:p>
        </p:txBody>
      </p:sp>
      <p:sp>
        <p:nvSpPr>
          <p:cNvPr id="61" name="Oval 60"/>
          <p:cNvSpPr/>
          <p:nvPr/>
        </p:nvSpPr>
        <p:spPr>
          <a:xfrm>
            <a:off x="3581400" y="5571066"/>
            <a:ext cx="1676399" cy="9144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Číslo</a:t>
            </a:r>
          </a:p>
          <a:p>
            <a:pPr algn="ctr"/>
            <a:r>
              <a:rPr lang="sk-SK" sz="1200" dirty="0" smtClean="0"/>
              <a:t>(jednotné, množné)</a:t>
            </a:r>
            <a:endParaRPr lang="sr-Latn-RS" sz="1200" dirty="0"/>
          </a:p>
        </p:txBody>
      </p:sp>
      <p:sp>
        <p:nvSpPr>
          <p:cNvPr id="62" name="Oval 61"/>
          <p:cNvSpPr/>
          <p:nvPr/>
        </p:nvSpPr>
        <p:spPr>
          <a:xfrm>
            <a:off x="6324600" y="5147733"/>
            <a:ext cx="1828800" cy="9144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Pád </a:t>
            </a:r>
          </a:p>
          <a:p>
            <a:pPr algn="ctr"/>
            <a:r>
              <a:rPr lang="sk-SK" sz="1200" dirty="0" smtClean="0"/>
              <a:t>(N,G,D,A,L,I)</a:t>
            </a:r>
            <a:endParaRPr lang="sr-Latn-RS" sz="1200" dirty="0"/>
          </a:p>
        </p:txBody>
      </p:sp>
      <p:cxnSp>
        <p:nvCxnSpPr>
          <p:cNvPr id="64" name="Straight Arrow Connector 63"/>
          <p:cNvCxnSpPr/>
          <p:nvPr/>
        </p:nvCxnSpPr>
        <p:spPr>
          <a:xfrm flipH="1">
            <a:off x="2171700" y="4648200"/>
            <a:ext cx="1181100" cy="4741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5353050" y="4648200"/>
            <a:ext cx="107315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4419599" y="5122333"/>
            <a:ext cx="0" cy="3640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Cross 74"/>
          <p:cNvSpPr/>
          <p:nvPr/>
        </p:nvSpPr>
        <p:spPr>
          <a:xfrm>
            <a:off x="4229099" y="3759198"/>
            <a:ext cx="266701" cy="228601"/>
          </a:xfrm>
          <a:prstGeom prst="plu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28702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50" grpId="0" animBg="1"/>
      <p:bldP spid="59" grpId="0" animBg="1"/>
      <p:bldP spid="60" grpId="0" animBg="1"/>
      <p:bldP spid="61" grpId="0" animBg="1"/>
      <p:bldP spid="62" grpId="0" animBg="1"/>
      <p:bldP spid="7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xagon 4"/>
          <p:cNvSpPr/>
          <p:nvPr/>
        </p:nvSpPr>
        <p:spPr>
          <a:xfrm>
            <a:off x="3124200" y="2286000"/>
            <a:ext cx="2362200" cy="914400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b="1" dirty="0" smtClean="0"/>
              <a:t>Číslovky</a:t>
            </a:r>
            <a:endParaRPr lang="sr-Latn-RS" sz="2000" b="1" dirty="0"/>
          </a:p>
        </p:txBody>
      </p:sp>
      <p:sp>
        <p:nvSpPr>
          <p:cNvPr id="6" name="Hexagon 5"/>
          <p:cNvSpPr/>
          <p:nvPr/>
        </p:nvSpPr>
        <p:spPr>
          <a:xfrm>
            <a:off x="152400" y="914400"/>
            <a:ext cx="1600200" cy="914400"/>
          </a:xfrm>
          <a:prstGeom prst="hex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Základné</a:t>
            </a:r>
          </a:p>
          <a:p>
            <a:pPr algn="ctr"/>
            <a:r>
              <a:rPr lang="sk-SK" sz="1400" b="1" dirty="0" smtClean="0"/>
              <a:t> </a:t>
            </a:r>
            <a:r>
              <a:rPr lang="sk-SK" sz="1200" dirty="0" smtClean="0"/>
              <a:t>(tri, osem, sto)</a:t>
            </a:r>
            <a:endParaRPr lang="sr-Latn-RS" sz="1200" dirty="0"/>
          </a:p>
        </p:txBody>
      </p:sp>
      <p:sp>
        <p:nvSpPr>
          <p:cNvPr id="7" name="Hexagon 6"/>
          <p:cNvSpPr/>
          <p:nvPr/>
        </p:nvSpPr>
        <p:spPr>
          <a:xfrm>
            <a:off x="1828800" y="914400"/>
            <a:ext cx="1524000" cy="914400"/>
          </a:xfrm>
          <a:prstGeom prst="hexago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Radové </a:t>
            </a:r>
            <a:r>
              <a:rPr lang="sk-SK" sz="1200" dirty="0" smtClean="0"/>
              <a:t>(prvý, stý, tisíci)</a:t>
            </a:r>
            <a:endParaRPr lang="sr-Latn-RS" sz="1200" dirty="0"/>
          </a:p>
        </p:txBody>
      </p:sp>
      <p:sp>
        <p:nvSpPr>
          <p:cNvPr id="8" name="Hexagon 7"/>
          <p:cNvSpPr/>
          <p:nvPr/>
        </p:nvSpPr>
        <p:spPr>
          <a:xfrm>
            <a:off x="3429000" y="914400"/>
            <a:ext cx="1600200" cy="914400"/>
          </a:xfrm>
          <a:prstGeom prst="hexago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Skupinové </a:t>
            </a:r>
            <a:r>
              <a:rPr lang="sk-SK" sz="1200" dirty="0" smtClean="0"/>
              <a:t>(jedni, dvoje, štvoro) </a:t>
            </a:r>
            <a:endParaRPr lang="sr-Latn-RS" sz="1200" dirty="0"/>
          </a:p>
        </p:txBody>
      </p:sp>
      <p:sp>
        <p:nvSpPr>
          <p:cNvPr id="9" name="Hexagon 8"/>
          <p:cNvSpPr/>
          <p:nvPr/>
        </p:nvSpPr>
        <p:spPr>
          <a:xfrm>
            <a:off x="5181600" y="914400"/>
            <a:ext cx="1600200" cy="914400"/>
          </a:xfrm>
          <a:prstGeom prst="hexago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Druhové </a:t>
            </a:r>
            <a:r>
              <a:rPr lang="sk-SK" sz="1200" dirty="0" smtClean="0"/>
              <a:t>(jednaký,</a:t>
            </a:r>
          </a:p>
          <a:p>
            <a:pPr algn="ctr"/>
            <a:r>
              <a:rPr lang="sk-SK" sz="1200" dirty="0" smtClean="0"/>
              <a:t>dvojaký, štvoraký)</a:t>
            </a:r>
            <a:endParaRPr lang="sr-Latn-RS" sz="1200" dirty="0"/>
          </a:p>
        </p:txBody>
      </p:sp>
      <p:sp>
        <p:nvSpPr>
          <p:cNvPr id="10" name="Hexagon 9"/>
          <p:cNvSpPr/>
          <p:nvPr/>
        </p:nvSpPr>
        <p:spPr>
          <a:xfrm>
            <a:off x="6894914" y="914400"/>
            <a:ext cx="1487085" cy="914400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Násobné </a:t>
            </a:r>
            <a:r>
              <a:rPr lang="sk-SK" sz="1200" dirty="0" smtClean="0"/>
              <a:t>(dvakrát,</a:t>
            </a:r>
          </a:p>
          <a:p>
            <a:pPr algn="ctr"/>
            <a:r>
              <a:rPr lang="sk-SK" sz="1200" dirty="0" smtClean="0"/>
              <a:t> tri razy, štvornásobný)</a:t>
            </a:r>
            <a:endParaRPr lang="sr-Latn-RS" sz="12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1143000" y="1981200"/>
            <a:ext cx="18288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2819400" y="1905000"/>
            <a:ext cx="3048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229100" y="19050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5410200" y="1981200"/>
            <a:ext cx="5715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5562600" y="1905000"/>
            <a:ext cx="18288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474132" y="2590800"/>
            <a:ext cx="2116667" cy="914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Určité </a:t>
            </a:r>
            <a:r>
              <a:rPr lang="sk-SK" sz="1200" dirty="0" smtClean="0"/>
              <a:t>(vyjadrujú presné číslo – tri, päťkrát, druhý)</a:t>
            </a:r>
            <a:endParaRPr lang="sr-Latn-RS" sz="1200" dirty="0"/>
          </a:p>
        </p:txBody>
      </p:sp>
      <p:sp>
        <p:nvSpPr>
          <p:cNvPr id="32" name="Oval 31"/>
          <p:cNvSpPr/>
          <p:nvPr/>
        </p:nvSpPr>
        <p:spPr>
          <a:xfrm>
            <a:off x="6510867" y="2556933"/>
            <a:ext cx="2133600" cy="9144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Neurčité </a:t>
            </a:r>
            <a:r>
              <a:rPr lang="sk-SK" sz="1200" dirty="0" smtClean="0"/>
              <a:t>(vyjadrujú počet iba približne – veľa, menej, viac ráz) </a:t>
            </a:r>
            <a:endParaRPr lang="sr-Latn-RS" sz="1200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5486400" y="3014133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2667000" y="29718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3505200" y="4072467"/>
            <a:ext cx="1714500" cy="685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Gramatické kategórie</a:t>
            </a:r>
            <a:endParaRPr lang="sr-Latn-RS" b="1" dirty="0"/>
          </a:p>
        </p:txBody>
      </p:sp>
      <p:sp>
        <p:nvSpPr>
          <p:cNvPr id="42" name="Cross 41"/>
          <p:cNvSpPr/>
          <p:nvPr/>
        </p:nvSpPr>
        <p:spPr>
          <a:xfrm>
            <a:off x="3953933" y="3352800"/>
            <a:ext cx="762000" cy="609600"/>
          </a:xfrm>
          <a:prstGeom prst="pl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43" name="Oval 42"/>
          <p:cNvSpPr/>
          <p:nvPr/>
        </p:nvSpPr>
        <p:spPr>
          <a:xfrm>
            <a:off x="1371600" y="4724400"/>
            <a:ext cx="1295400" cy="914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Rod </a:t>
            </a:r>
            <a:r>
              <a:rPr lang="sk-SK" sz="1200" dirty="0" smtClean="0"/>
              <a:t>(mužský, ženský, stredný)</a:t>
            </a:r>
            <a:endParaRPr lang="sr-Latn-RS" sz="1200" dirty="0"/>
          </a:p>
        </p:txBody>
      </p:sp>
      <p:sp>
        <p:nvSpPr>
          <p:cNvPr id="44" name="Oval 43"/>
          <p:cNvSpPr/>
          <p:nvPr/>
        </p:nvSpPr>
        <p:spPr>
          <a:xfrm>
            <a:off x="3810000" y="5291667"/>
            <a:ext cx="1371600" cy="9144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Číslo </a:t>
            </a:r>
            <a:r>
              <a:rPr lang="sk-SK" sz="1200" dirty="0" smtClean="0"/>
              <a:t>(jednotné, množné)</a:t>
            </a:r>
            <a:endParaRPr lang="sr-Latn-RS" sz="1200" dirty="0"/>
          </a:p>
        </p:txBody>
      </p:sp>
      <p:sp>
        <p:nvSpPr>
          <p:cNvPr id="45" name="Oval 44"/>
          <p:cNvSpPr/>
          <p:nvPr/>
        </p:nvSpPr>
        <p:spPr>
          <a:xfrm>
            <a:off x="6096000" y="4724400"/>
            <a:ext cx="1219200" cy="9144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b="1" dirty="0" smtClean="0"/>
              <a:t>Pád</a:t>
            </a:r>
          </a:p>
          <a:p>
            <a:pPr algn="ctr"/>
            <a:r>
              <a:rPr lang="sk-SK" sz="1200" dirty="0" smtClean="0"/>
              <a:t> (N, G, D, A, L, I)</a:t>
            </a:r>
            <a:endParaRPr lang="sr-Latn-RS" sz="1200" dirty="0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5334000" y="4495800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4362450" y="48768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2590800" y="4572000"/>
            <a:ext cx="838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4401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31" grpId="0" animBg="1"/>
      <p:bldP spid="32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redefined Process 5"/>
          <p:cNvSpPr/>
          <p:nvPr/>
        </p:nvSpPr>
        <p:spPr>
          <a:xfrm>
            <a:off x="3124200" y="2819400"/>
            <a:ext cx="2819400" cy="838200"/>
          </a:xfrm>
          <a:prstGeom prst="flowChartPredefined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b="1" dirty="0" smtClean="0"/>
              <a:t>Pravopis čísloviek</a:t>
            </a:r>
            <a:endParaRPr lang="sr-Latn-RS" sz="2000" b="1" dirty="0"/>
          </a:p>
        </p:txBody>
      </p:sp>
      <p:sp>
        <p:nvSpPr>
          <p:cNvPr id="7" name="Flowchart: Alternate Process 6"/>
          <p:cNvSpPr/>
          <p:nvPr/>
        </p:nvSpPr>
        <p:spPr>
          <a:xfrm>
            <a:off x="685800" y="609601"/>
            <a:ext cx="2286000" cy="380999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Základné </a:t>
            </a:r>
            <a:r>
              <a:rPr lang="sk-SK" sz="1400" dirty="0" smtClean="0"/>
              <a:t>– koľko?</a:t>
            </a:r>
            <a:endParaRPr lang="sr-Latn-RS" sz="1400" dirty="0"/>
          </a:p>
        </p:txBody>
      </p:sp>
      <p:sp>
        <p:nvSpPr>
          <p:cNvPr id="8" name="Flowchart: Alternate Process 7"/>
          <p:cNvSpPr/>
          <p:nvPr/>
        </p:nvSpPr>
        <p:spPr>
          <a:xfrm>
            <a:off x="6172199" y="609601"/>
            <a:ext cx="2294467" cy="380999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Radové</a:t>
            </a:r>
            <a:r>
              <a:rPr lang="sk-SK" dirty="0" smtClean="0"/>
              <a:t>- </a:t>
            </a:r>
            <a:r>
              <a:rPr lang="sk-SK" sz="1400" dirty="0" smtClean="0"/>
              <a:t>koľký v poradí?</a:t>
            </a:r>
            <a:endParaRPr lang="sr-Latn-RS" sz="1400" dirty="0"/>
          </a:p>
        </p:txBody>
      </p:sp>
      <p:sp>
        <p:nvSpPr>
          <p:cNvPr id="9" name="Flowchart: Alternate Process 8"/>
          <p:cNvSpPr/>
          <p:nvPr/>
        </p:nvSpPr>
        <p:spPr>
          <a:xfrm>
            <a:off x="3886200" y="4114800"/>
            <a:ext cx="1295400" cy="609600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Násobné</a:t>
            </a:r>
            <a:endParaRPr lang="sr-Latn-RS" dirty="0"/>
          </a:p>
        </p:txBody>
      </p:sp>
      <p:sp>
        <p:nvSpPr>
          <p:cNvPr id="10" name="Flowchart: Alternate Process 9"/>
          <p:cNvSpPr/>
          <p:nvPr/>
        </p:nvSpPr>
        <p:spPr>
          <a:xfrm>
            <a:off x="6705599" y="4724400"/>
            <a:ext cx="1600201" cy="7620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dirty="0" smtClean="0"/>
              <a:t>dva razy</a:t>
            </a:r>
          </a:p>
          <a:p>
            <a:pPr algn="ctr"/>
            <a:r>
              <a:rPr lang="sk-SK" sz="1200" dirty="0" smtClean="0"/>
              <a:t>(píšeme osobitne)</a:t>
            </a:r>
            <a:endParaRPr lang="sr-Latn-RS" sz="1200" dirty="0"/>
          </a:p>
        </p:txBody>
      </p:sp>
      <p:sp>
        <p:nvSpPr>
          <p:cNvPr id="11" name="Flowchart: Alternate Process 10"/>
          <p:cNvSpPr/>
          <p:nvPr/>
        </p:nvSpPr>
        <p:spPr>
          <a:xfrm>
            <a:off x="1066800" y="1447800"/>
            <a:ext cx="1905000" cy="1066799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dirty="0" smtClean="0"/>
              <a:t>V siedm</a:t>
            </a:r>
            <a:r>
              <a:rPr lang="sk-SK" sz="1400" b="1" dirty="0" smtClean="0"/>
              <a:t>i</a:t>
            </a:r>
            <a:r>
              <a:rPr lang="sk-SK" sz="1400" dirty="0" smtClean="0"/>
              <a:t>ch pohároch. </a:t>
            </a:r>
            <a:r>
              <a:rPr lang="sk-SK" sz="1200" dirty="0" smtClean="0"/>
              <a:t>(koľko bolo pohárov?)</a:t>
            </a:r>
          </a:p>
          <a:p>
            <a:pPr algn="ctr"/>
            <a:r>
              <a:rPr lang="sk-SK" sz="1200" dirty="0" smtClean="0"/>
              <a:t> V (7) pohároch.</a:t>
            </a:r>
            <a:endParaRPr lang="sr-Latn-RS" sz="1200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533900" y="1066800"/>
            <a:ext cx="163830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2667000" y="1066800"/>
            <a:ext cx="175260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828800" y="10668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owchart: Alternate Process 24"/>
          <p:cNvSpPr/>
          <p:nvPr/>
        </p:nvSpPr>
        <p:spPr>
          <a:xfrm>
            <a:off x="6019800" y="1464733"/>
            <a:ext cx="1981200" cy="1075266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dirty="0" smtClean="0"/>
              <a:t>V siedm</a:t>
            </a:r>
            <a:r>
              <a:rPr lang="sk-SK" sz="1400" b="1" dirty="0" smtClean="0"/>
              <a:t>y</a:t>
            </a:r>
            <a:r>
              <a:rPr lang="sk-SK" sz="1400" dirty="0" smtClean="0"/>
              <a:t>ch ročníkoch. </a:t>
            </a:r>
          </a:p>
          <a:p>
            <a:pPr algn="ctr"/>
            <a:r>
              <a:rPr lang="sk-SK" sz="1200" dirty="0" smtClean="0"/>
              <a:t>(v koľkých v poradí ročníkoch?) </a:t>
            </a:r>
          </a:p>
          <a:p>
            <a:pPr algn="ctr"/>
            <a:r>
              <a:rPr lang="sk-SK" sz="1200" dirty="0" smtClean="0"/>
              <a:t>V (7.)</a:t>
            </a:r>
            <a:r>
              <a:rPr lang="en-US" sz="1200" dirty="0" smtClean="0"/>
              <a:t> </a:t>
            </a:r>
            <a:r>
              <a:rPr lang="sk-SK" sz="1200" dirty="0" smtClean="0"/>
              <a:t>ročníkoch</a:t>
            </a:r>
            <a:endParaRPr lang="sr-Latn-RS" sz="1200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7239000" y="1066800"/>
            <a:ext cx="0" cy="323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135467" y="1600199"/>
            <a:ext cx="702733" cy="6858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i</a:t>
            </a:r>
            <a:endParaRPr lang="sr-Latn-RS" dirty="0"/>
          </a:p>
        </p:txBody>
      </p:sp>
      <p:sp>
        <p:nvSpPr>
          <p:cNvPr id="31" name="Oval 30"/>
          <p:cNvSpPr/>
          <p:nvPr/>
        </p:nvSpPr>
        <p:spPr>
          <a:xfrm>
            <a:off x="8161867" y="1676398"/>
            <a:ext cx="609600" cy="60960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y</a:t>
            </a:r>
            <a:endParaRPr lang="sr-Latn-RS" dirty="0"/>
          </a:p>
        </p:txBody>
      </p:sp>
      <p:cxnSp>
        <p:nvCxnSpPr>
          <p:cNvPr id="33" name="Straight Arrow Connector 32"/>
          <p:cNvCxnSpPr>
            <a:stCxn id="25" idx="3"/>
            <a:endCxn id="31" idx="2"/>
          </p:cNvCxnSpPr>
          <p:nvPr/>
        </p:nvCxnSpPr>
        <p:spPr>
          <a:xfrm flipV="1">
            <a:off x="8001000" y="1981199"/>
            <a:ext cx="160867" cy="211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1" idx="1"/>
          </p:cNvCxnSpPr>
          <p:nvPr/>
        </p:nvCxnSpPr>
        <p:spPr>
          <a:xfrm flipH="1" flipV="1">
            <a:off x="893234" y="1951566"/>
            <a:ext cx="173566" cy="296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533900" y="37338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lowchart: Alternate Process 46"/>
          <p:cNvSpPr/>
          <p:nvPr/>
        </p:nvSpPr>
        <p:spPr>
          <a:xfrm>
            <a:off x="3886200" y="5638800"/>
            <a:ext cx="1466850" cy="765048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dirty="0" smtClean="0"/>
              <a:t>dvojnásobne </a:t>
            </a:r>
            <a:r>
              <a:rPr lang="sk-SK" sz="1200" dirty="0" smtClean="0"/>
              <a:t>(píšeme spolu)</a:t>
            </a:r>
            <a:endParaRPr lang="sr-Latn-RS" sz="1200" dirty="0"/>
          </a:p>
        </p:txBody>
      </p:sp>
      <p:sp>
        <p:nvSpPr>
          <p:cNvPr id="48" name="Flowchart: Alternate Process 47"/>
          <p:cNvSpPr/>
          <p:nvPr/>
        </p:nvSpPr>
        <p:spPr>
          <a:xfrm>
            <a:off x="980017" y="4707467"/>
            <a:ext cx="1458383" cy="83820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dirty="0" smtClean="0"/>
              <a:t>dvakrát </a:t>
            </a:r>
          </a:p>
          <a:p>
            <a:pPr algn="ctr"/>
            <a:r>
              <a:rPr lang="sk-SK" sz="1200" dirty="0" smtClean="0"/>
              <a:t>(píšeme spolu)</a:t>
            </a:r>
            <a:endParaRPr lang="sr-Latn-RS" sz="1200" dirty="0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5257800" y="4724400"/>
            <a:ext cx="1371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4533900" y="4758266"/>
            <a:ext cx="14287" cy="7450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2514600" y="4707467"/>
            <a:ext cx="1295400" cy="4741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228600" y="3048000"/>
            <a:ext cx="2438400" cy="1295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dirty="0" smtClean="0"/>
              <a:t>Príklady:</a:t>
            </a:r>
          </a:p>
          <a:p>
            <a:pPr algn="ctr"/>
            <a:r>
              <a:rPr lang="sk-SK" sz="1400" dirty="0" smtClean="0"/>
              <a:t>5 – päť</a:t>
            </a:r>
          </a:p>
          <a:p>
            <a:pPr algn="ctr"/>
            <a:r>
              <a:rPr lang="sk-SK" sz="1400" dirty="0" smtClean="0"/>
              <a:t>25 – dvadsaťpäť</a:t>
            </a:r>
          </a:p>
          <a:p>
            <a:pPr algn="ctr"/>
            <a:r>
              <a:rPr lang="sk-SK" sz="1400" dirty="0" smtClean="0"/>
              <a:t>125 sto dvadsaťpäť</a:t>
            </a:r>
          </a:p>
          <a:p>
            <a:pPr algn="ctr"/>
            <a:r>
              <a:rPr lang="sk-SK" sz="1400" dirty="0" smtClean="0"/>
              <a:t>1125 – tisíc sto dvadsaťpäť</a:t>
            </a:r>
            <a:endParaRPr lang="sr-Latn-RS" sz="1400" dirty="0"/>
          </a:p>
        </p:txBody>
      </p:sp>
      <p:sp>
        <p:nvSpPr>
          <p:cNvPr id="65" name="Rounded Rectangle 64"/>
          <p:cNvSpPr/>
          <p:nvPr/>
        </p:nvSpPr>
        <p:spPr>
          <a:xfrm>
            <a:off x="6235699" y="2992967"/>
            <a:ext cx="2230968" cy="1295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dirty="0" smtClean="0"/>
              <a:t>Príklady: </a:t>
            </a:r>
          </a:p>
          <a:p>
            <a:pPr algn="ctr"/>
            <a:r>
              <a:rPr lang="sk-SK" sz="1400" dirty="0" smtClean="0"/>
              <a:t>5. –piaty</a:t>
            </a:r>
          </a:p>
          <a:p>
            <a:pPr algn="ctr"/>
            <a:r>
              <a:rPr lang="sk-SK" sz="1400" dirty="0" smtClean="0"/>
              <a:t>25. – dvadsiaty piaty</a:t>
            </a:r>
          </a:p>
          <a:p>
            <a:pPr algn="ctr"/>
            <a:r>
              <a:rPr lang="sk-SK" sz="1400" dirty="0" smtClean="0"/>
              <a:t>125. – sto dvadsiaty piaty</a:t>
            </a:r>
          </a:p>
          <a:p>
            <a:pPr algn="ctr"/>
            <a:r>
              <a:rPr lang="sk-SK" sz="1400" dirty="0" smtClean="0"/>
              <a:t>100. – stý</a:t>
            </a:r>
          </a:p>
          <a:p>
            <a:pPr algn="ctr"/>
            <a:r>
              <a:rPr lang="sk-SK" sz="1400" dirty="0" smtClean="0"/>
              <a:t>1000. - tisíci</a:t>
            </a:r>
            <a:endParaRPr lang="sr-Latn-RS" sz="1400" dirty="0"/>
          </a:p>
        </p:txBody>
      </p:sp>
      <p:cxnSp>
        <p:nvCxnSpPr>
          <p:cNvPr id="67" name="Straight Arrow Connector 66"/>
          <p:cNvCxnSpPr/>
          <p:nvPr/>
        </p:nvCxnSpPr>
        <p:spPr>
          <a:xfrm flipH="1">
            <a:off x="1447800" y="2539999"/>
            <a:ext cx="261408" cy="431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985000" y="2628900"/>
            <a:ext cx="228600" cy="342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1327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5" grpId="0" animBg="1"/>
      <p:bldP spid="30" grpId="0" animBg="1"/>
      <p:bldP spid="31" grpId="0" animBg="1"/>
      <p:bldP spid="47" grpId="0" animBg="1"/>
      <p:bldP spid="48" grpId="0" animBg="1"/>
      <p:bldP spid="64" grpId="0" animBg="1"/>
      <p:bldP spid="6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2300" y="499529"/>
            <a:ext cx="1409700" cy="804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b="1" dirty="0" smtClean="0"/>
              <a:t>Slovesá</a:t>
            </a:r>
            <a:endParaRPr lang="sr-Latn-RS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2286000" y="364067"/>
            <a:ext cx="6248400" cy="32173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b="1" dirty="0" smtClean="0"/>
              <a:t>Neplnovýznamové (pomocné) </a:t>
            </a:r>
            <a:r>
              <a:rPr lang="sk-SK" sz="1200" dirty="0" smtClean="0"/>
              <a:t>– byť, môcť, musieť, chcieť, ísť, mať, prestať, začínať</a:t>
            </a:r>
            <a:endParaRPr lang="sr-Latn-RS" sz="1200" dirty="0"/>
          </a:p>
        </p:txBody>
      </p:sp>
      <p:sp>
        <p:nvSpPr>
          <p:cNvPr id="7" name="Rectangle 6"/>
          <p:cNvSpPr/>
          <p:nvPr/>
        </p:nvSpPr>
        <p:spPr>
          <a:xfrm>
            <a:off x="2286000" y="855131"/>
            <a:ext cx="1731434" cy="31326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b="1" dirty="0" smtClean="0"/>
              <a:t>Pln</a:t>
            </a:r>
            <a:r>
              <a:rPr lang="en-US" sz="1200" b="1" dirty="0" smtClean="0"/>
              <a:t>o</a:t>
            </a:r>
            <a:r>
              <a:rPr lang="sk-SK" sz="1200" b="1" dirty="0" smtClean="0"/>
              <a:t>významové</a:t>
            </a:r>
            <a:endParaRPr lang="sr-Latn-RS" sz="1200" b="1" dirty="0"/>
          </a:p>
        </p:txBody>
      </p:sp>
      <p:sp>
        <p:nvSpPr>
          <p:cNvPr id="8" name="Rectangle 7"/>
          <p:cNvSpPr/>
          <p:nvPr/>
        </p:nvSpPr>
        <p:spPr>
          <a:xfrm>
            <a:off x="3733800" y="1380066"/>
            <a:ext cx="2971800" cy="3725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b="1" dirty="0" smtClean="0"/>
              <a:t>Stavové</a:t>
            </a:r>
            <a:r>
              <a:rPr lang="sk-SK" sz="1200" dirty="0" smtClean="0"/>
              <a:t>: blednúť, rásť, vyparovať sa</a:t>
            </a:r>
            <a:endParaRPr lang="sr-Latn-RS" sz="1200" dirty="0"/>
          </a:p>
        </p:txBody>
      </p:sp>
      <p:sp>
        <p:nvSpPr>
          <p:cNvPr id="9" name="Rectangle 8"/>
          <p:cNvSpPr/>
          <p:nvPr/>
        </p:nvSpPr>
        <p:spPr>
          <a:xfrm>
            <a:off x="3718983" y="1904999"/>
            <a:ext cx="3115734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b="1" dirty="0" smtClean="0"/>
              <a:t>Činnostné</a:t>
            </a:r>
            <a:r>
              <a:rPr lang="sk-SK" sz="1200" dirty="0" smtClean="0"/>
              <a:t>: čítať, kráčať, ísť</a:t>
            </a:r>
            <a:endParaRPr lang="sr-Latn-RS" sz="1200" dirty="0"/>
          </a:p>
        </p:txBody>
      </p:sp>
      <p:sp>
        <p:nvSpPr>
          <p:cNvPr id="10" name="Rectangle 9"/>
          <p:cNvSpPr/>
          <p:nvPr/>
        </p:nvSpPr>
        <p:spPr>
          <a:xfrm>
            <a:off x="4800600" y="2438400"/>
            <a:ext cx="29718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b="1" dirty="0" smtClean="0"/>
              <a:t>Bezpredmetové</a:t>
            </a:r>
            <a:r>
              <a:rPr lang="sk-SK" sz="1200" dirty="0" smtClean="0"/>
              <a:t>: cestovať, kráčať, skákať</a:t>
            </a:r>
            <a:endParaRPr lang="sr-Latn-RS" sz="1200" dirty="0"/>
          </a:p>
        </p:txBody>
      </p:sp>
      <p:sp>
        <p:nvSpPr>
          <p:cNvPr id="11" name="Rectangle 10"/>
          <p:cNvSpPr/>
          <p:nvPr/>
        </p:nvSpPr>
        <p:spPr>
          <a:xfrm>
            <a:off x="4800600" y="2971800"/>
            <a:ext cx="2895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b="1" dirty="0" smtClean="0"/>
              <a:t>Predmetové</a:t>
            </a:r>
            <a:r>
              <a:rPr lang="sk-SK" sz="1200" dirty="0" smtClean="0"/>
              <a:t>: vziať, čítať, kresliť, písať</a:t>
            </a:r>
            <a:endParaRPr lang="sr-Latn-RS" sz="1200" dirty="0"/>
          </a:p>
        </p:txBody>
      </p:sp>
      <p:sp>
        <p:nvSpPr>
          <p:cNvPr id="12" name="Rectangle 11"/>
          <p:cNvSpPr/>
          <p:nvPr/>
        </p:nvSpPr>
        <p:spPr>
          <a:xfrm>
            <a:off x="5791200" y="3505200"/>
            <a:ext cx="2743200" cy="457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b="1" dirty="0" smtClean="0"/>
              <a:t>Prechodné</a:t>
            </a:r>
            <a:r>
              <a:rPr lang="sk-SK" sz="1200" dirty="0" smtClean="0"/>
              <a:t>: čítať (knihu), sekať (drevo)</a:t>
            </a:r>
            <a:endParaRPr lang="sr-Latn-RS" sz="1200" dirty="0"/>
          </a:p>
        </p:txBody>
      </p:sp>
      <p:sp>
        <p:nvSpPr>
          <p:cNvPr id="13" name="Rectangle 12"/>
          <p:cNvSpPr/>
          <p:nvPr/>
        </p:nvSpPr>
        <p:spPr>
          <a:xfrm>
            <a:off x="5791200" y="4080932"/>
            <a:ext cx="2743200" cy="49106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b="1" dirty="0" smtClean="0"/>
              <a:t>Neprechodné</a:t>
            </a:r>
            <a:r>
              <a:rPr lang="sk-SK" sz="1200" dirty="0" smtClean="0"/>
              <a:t>: tešiť sa (na výlet), pomôcť (priateľovi) </a:t>
            </a:r>
            <a:endParaRPr lang="sr-Latn-RS" sz="1200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2019300" y="486832"/>
            <a:ext cx="266700" cy="2328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3"/>
            <a:endCxn id="7" idx="1"/>
          </p:cNvCxnSpPr>
          <p:nvPr/>
        </p:nvCxnSpPr>
        <p:spPr>
          <a:xfrm>
            <a:off x="2032000" y="901694"/>
            <a:ext cx="254000" cy="1100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048000" y="1189563"/>
            <a:ext cx="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9" idx="1"/>
          </p:cNvCxnSpPr>
          <p:nvPr/>
        </p:nvCxnSpPr>
        <p:spPr>
          <a:xfrm>
            <a:off x="3028950" y="2095499"/>
            <a:ext cx="6900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191000" y="2286000"/>
            <a:ext cx="0" cy="876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10" idx="1"/>
          </p:cNvCxnSpPr>
          <p:nvPr/>
        </p:nvCxnSpPr>
        <p:spPr>
          <a:xfrm>
            <a:off x="4191000" y="2628900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11" idx="1"/>
          </p:cNvCxnSpPr>
          <p:nvPr/>
        </p:nvCxnSpPr>
        <p:spPr>
          <a:xfrm>
            <a:off x="4191000" y="3162300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228167" y="3378200"/>
            <a:ext cx="0" cy="973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endCxn id="12" idx="1"/>
          </p:cNvCxnSpPr>
          <p:nvPr/>
        </p:nvCxnSpPr>
        <p:spPr>
          <a:xfrm>
            <a:off x="5219700" y="3733800"/>
            <a:ext cx="571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13" idx="1"/>
          </p:cNvCxnSpPr>
          <p:nvPr/>
        </p:nvCxnSpPr>
        <p:spPr>
          <a:xfrm>
            <a:off x="5228167" y="4326466"/>
            <a:ext cx="5630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endCxn id="8" idx="1"/>
          </p:cNvCxnSpPr>
          <p:nvPr/>
        </p:nvCxnSpPr>
        <p:spPr>
          <a:xfrm>
            <a:off x="3048000" y="1566332"/>
            <a:ext cx="6858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546100" y="1523999"/>
            <a:ext cx="914400" cy="6688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b="1" dirty="0" smtClean="0"/>
              <a:t>Zvratné: </a:t>
            </a:r>
            <a:r>
              <a:rPr lang="sk-SK" sz="1200" dirty="0" smtClean="0"/>
              <a:t>smiať sa, písať si</a:t>
            </a:r>
            <a:endParaRPr lang="sr-Latn-RS" sz="1200" dirty="0"/>
          </a:p>
        </p:txBody>
      </p:sp>
      <p:sp>
        <p:nvSpPr>
          <p:cNvPr id="93" name="Rectangle 92"/>
          <p:cNvSpPr/>
          <p:nvPr/>
        </p:nvSpPr>
        <p:spPr>
          <a:xfrm>
            <a:off x="1546225" y="1515532"/>
            <a:ext cx="914400" cy="6858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b="1" dirty="0" smtClean="0"/>
              <a:t>Nezvratné: </a:t>
            </a:r>
            <a:r>
              <a:rPr lang="sk-SK" sz="1200" dirty="0" smtClean="0"/>
              <a:t>kresliť, skákať</a:t>
            </a:r>
            <a:endParaRPr lang="sr-Latn-RS" sz="1200" dirty="0"/>
          </a:p>
        </p:txBody>
      </p:sp>
      <p:cxnSp>
        <p:nvCxnSpPr>
          <p:cNvPr id="95" name="Straight Connector 94"/>
          <p:cNvCxnSpPr>
            <a:stCxn id="5" idx="2"/>
          </p:cNvCxnSpPr>
          <p:nvPr/>
        </p:nvCxnSpPr>
        <p:spPr>
          <a:xfrm>
            <a:off x="1327150" y="1303859"/>
            <a:ext cx="438150" cy="2116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endCxn id="92" idx="0"/>
          </p:cNvCxnSpPr>
          <p:nvPr/>
        </p:nvCxnSpPr>
        <p:spPr>
          <a:xfrm flipH="1">
            <a:off x="1003300" y="1308090"/>
            <a:ext cx="353483" cy="215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Oval 103"/>
          <p:cNvSpPr/>
          <p:nvPr/>
        </p:nvSpPr>
        <p:spPr>
          <a:xfrm>
            <a:off x="609600" y="2732617"/>
            <a:ext cx="1790700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Gramatické kategórie</a:t>
            </a:r>
            <a:endParaRPr lang="sr-Latn-RS" b="1" dirty="0"/>
          </a:p>
        </p:txBody>
      </p:sp>
      <p:sp>
        <p:nvSpPr>
          <p:cNvPr id="105" name="Rounded Rectangle 104"/>
          <p:cNvSpPr/>
          <p:nvPr/>
        </p:nvSpPr>
        <p:spPr>
          <a:xfrm>
            <a:off x="1047750" y="3505200"/>
            <a:ext cx="971550" cy="1752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Osoba:</a:t>
            </a:r>
          </a:p>
          <a:p>
            <a:pPr algn="ctr"/>
            <a:r>
              <a:rPr lang="sk-SK" sz="1400" dirty="0" smtClean="0"/>
              <a:t> </a:t>
            </a:r>
          </a:p>
          <a:p>
            <a:pPr algn="ctr"/>
            <a:r>
              <a:rPr lang="sk-SK" sz="1400" dirty="0" smtClean="0"/>
              <a:t>1.</a:t>
            </a:r>
          </a:p>
          <a:p>
            <a:pPr algn="ctr"/>
            <a:r>
              <a:rPr lang="sk-SK" sz="1400" dirty="0" smtClean="0"/>
              <a:t>2.</a:t>
            </a:r>
          </a:p>
          <a:p>
            <a:pPr algn="ctr"/>
            <a:r>
              <a:rPr lang="sk-SK" sz="1400" dirty="0" smtClean="0"/>
              <a:t>3.</a:t>
            </a:r>
            <a:endParaRPr lang="sr-Latn-RS" sz="1400" dirty="0"/>
          </a:p>
        </p:txBody>
      </p:sp>
      <p:sp>
        <p:nvSpPr>
          <p:cNvPr id="106" name="Rounded Rectangle 105"/>
          <p:cNvSpPr/>
          <p:nvPr/>
        </p:nvSpPr>
        <p:spPr>
          <a:xfrm>
            <a:off x="1828800" y="3818466"/>
            <a:ext cx="914400" cy="189653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Číslo:</a:t>
            </a:r>
          </a:p>
          <a:p>
            <a:pPr algn="ctr"/>
            <a:r>
              <a:rPr lang="sk-SK" sz="1400" dirty="0" smtClean="0"/>
              <a:t> </a:t>
            </a:r>
          </a:p>
          <a:p>
            <a:pPr algn="ctr"/>
            <a:r>
              <a:rPr lang="sk-SK" sz="1200" dirty="0" smtClean="0"/>
              <a:t>jednotné,</a:t>
            </a:r>
          </a:p>
          <a:p>
            <a:pPr algn="ctr"/>
            <a:r>
              <a:rPr lang="sk-SK" sz="1200" dirty="0" smtClean="0"/>
              <a:t>množné </a:t>
            </a:r>
          </a:p>
          <a:p>
            <a:pPr algn="ctr"/>
            <a:endParaRPr lang="sr-Latn-RS" dirty="0"/>
          </a:p>
        </p:txBody>
      </p:sp>
      <p:sp>
        <p:nvSpPr>
          <p:cNvPr id="107" name="Rounded Rectangle 106"/>
          <p:cNvSpPr/>
          <p:nvPr/>
        </p:nvSpPr>
        <p:spPr>
          <a:xfrm>
            <a:off x="2590800" y="4114798"/>
            <a:ext cx="914400" cy="182880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Čas:</a:t>
            </a:r>
            <a:r>
              <a:rPr lang="sk-SK" sz="1200" dirty="0" smtClean="0"/>
              <a:t> </a:t>
            </a:r>
          </a:p>
          <a:p>
            <a:pPr algn="ctr"/>
            <a:endParaRPr lang="sk-SK" sz="1200" dirty="0" smtClean="0"/>
          </a:p>
          <a:p>
            <a:pPr algn="ctr"/>
            <a:r>
              <a:rPr lang="sk-SK" sz="1200" dirty="0" smtClean="0"/>
              <a:t>prítomný </a:t>
            </a:r>
          </a:p>
          <a:p>
            <a:pPr algn="ctr"/>
            <a:r>
              <a:rPr lang="sk-SK" sz="1200" dirty="0" smtClean="0"/>
              <a:t>minulý </a:t>
            </a:r>
          </a:p>
          <a:p>
            <a:pPr algn="ctr"/>
            <a:r>
              <a:rPr lang="sk-SK" sz="1200" dirty="0" smtClean="0"/>
              <a:t>budúci</a:t>
            </a:r>
            <a:endParaRPr lang="sr-Latn-RS" sz="1200" dirty="0"/>
          </a:p>
        </p:txBody>
      </p:sp>
      <p:sp>
        <p:nvSpPr>
          <p:cNvPr id="108" name="Rounded Rectangle 107"/>
          <p:cNvSpPr/>
          <p:nvPr/>
        </p:nvSpPr>
        <p:spPr>
          <a:xfrm>
            <a:off x="3373966" y="4334932"/>
            <a:ext cx="1121834" cy="184573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 </a:t>
            </a:r>
          </a:p>
          <a:p>
            <a:pPr algn="ctr"/>
            <a:r>
              <a:rPr lang="sk-SK" sz="1400" b="1" dirty="0" smtClean="0"/>
              <a:t>Spôsob:</a:t>
            </a:r>
            <a:r>
              <a:rPr lang="sk-SK" dirty="0" smtClean="0"/>
              <a:t>  </a:t>
            </a:r>
          </a:p>
          <a:p>
            <a:pPr algn="ctr"/>
            <a:endParaRPr lang="sk-SK" dirty="0"/>
          </a:p>
          <a:p>
            <a:pPr algn="ctr"/>
            <a:r>
              <a:rPr lang="sk-SK" sz="1050" dirty="0" smtClean="0"/>
              <a:t>oznamovací</a:t>
            </a:r>
          </a:p>
          <a:p>
            <a:pPr algn="ctr"/>
            <a:r>
              <a:rPr lang="sk-SK" sz="1050" dirty="0" smtClean="0"/>
              <a:t>rozkazovací</a:t>
            </a:r>
          </a:p>
          <a:p>
            <a:pPr algn="ctr"/>
            <a:r>
              <a:rPr lang="sk-SK" sz="1050" dirty="0" smtClean="0"/>
              <a:t>podmieňovací</a:t>
            </a:r>
            <a:endParaRPr lang="sr-Latn-RS" sz="1050" dirty="0"/>
          </a:p>
        </p:txBody>
      </p:sp>
      <p:sp>
        <p:nvSpPr>
          <p:cNvPr id="109" name="Rounded Rectangle 108"/>
          <p:cNvSpPr/>
          <p:nvPr/>
        </p:nvSpPr>
        <p:spPr>
          <a:xfrm>
            <a:off x="4343400" y="4597399"/>
            <a:ext cx="990600" cy="182033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Rod: </a:t>
            </a:r>
          </a:p>
          <a:p>
            <a:pPr algn="ctr"/>
            <a:r>
              <a:rPr lang="sk-SK" dirty="0" smtClean="0"/>
              <a:t> </a:t>
            </a:r>
          </a:p>
          <a:p>
            <a:pPr algn="ctr"/>
            <a:r>
              <a:rPr lang="sk-SK" sz="1200" dirty="0" smtClean="0"/>
              <a:t>činný</a:t>
            </a:r>
          </a:p>
          <a:p>
            <a:pPr algn="ctr"/>
            <a:r>
              <a:rPr lang="sk-SK" sz="1200" dirty="0" smtClean="0"/>
              <a:t>trpný </a:t>
            </a:r>
          </a:p>
          <a:p>
            <a:pPr algn="ctr"/>
            <a:endParaRPr lang="sr-Latn-RS" sz="1200" dirty="0"/>
          </a:p>
        </p:txBody>
      </p:sp>
      <p:sp>
        <p:nvSpPr>
          <p:cNvPr id="110" name="Rounded Rectangle 109"/>
          <p:cNvSpPr/>
          <p:nvPr/>
        </p:nvSpPr>
        <p:spPr>
          <a:xfrm>
            <a:off x="5234516" y="4876800"/>
            <a:ext cx="1051984" cy="172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Vid: </a:t>
            </a:r>
          </a:p>
          <a:p>
            <a:pPr algn="ctr"/>
            <a:r>
              <a:rPr lang="sk-SK" sz="1400" b="1" dirty="0" smtClean="0"/>
              <a:t> </a:t>
            </a:r>
          </a:p>
          <a:p>
            <a:pPr algn="ctr"/>
            <a:r>
              <a:rPr lang="sk-SK" sz="1200" dirty="0" smtClean="0"/>
              <a:t>dokonavý</a:t>
            </a:r>
          </a:p>
          <a:p>
            <a:pPr algn="ctr"/>
            <a:r>
              <a:rPr lang="sk-SK" sz="1200" dirty="0" smtClean="0"/>
              <a:t>nedokonavý</a:t>
            </a:r>
            <a:endParaRPr lang="sr-Latn-RS" sz="1200" dirty="0"/>
          </a:p>
        </p:txBody>
      </p:sp>
    </p:spTree>
    <p:extLst>
      <p:ext uri="{BB962C8B-B14F-4D97-AF65-F5344CB8AC3E}">
        <p14:creationId xmlns:p14="http://schemas.microsoft.com/office/powerpoint/2010/main" xmlns="" val="27809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92" grpId="0" animBg="1"/>
      <p:bldP spid="9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cal Scroll 4"/>
          <p:cNvSpPr/>
          <p:nvPr/>
        </p:nvSpPr>
        <p:spPr>
          <a:xfrm>
            <a:off x="3124200" y="228600"/>
            <a:ext cx="2285999" cy="1079501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b="1" dirty="0" smtClean="0"/>
              <a:t>Slovesné tvary</a:t>
            </a:r>
            <a:endParaRPr lang="sr-Latn-RS" sz="2000" b="1" dirty="0"/>
          </a:p>
        </p:txBody>
      </p:sp>
      <p:sp>
        <p:nvSpPr>
          <p:cNvPr id="7" name="Horizontal Scroll 6"/>
          <p:cNvSpPr/>
          <p:nvPr/>
        </p:nvSpPr>
        <p:spPr>
          <a:xfrm>
            <a:off x="1227667" y="1367368"/>
            <a:ext cx="1667933" cy="825499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Určité</a:t>
            </a:r>
            <a:endParaRPr lang="sr-Latn-RS" b="1" dirty="0"/>
          </a:p>
        </p:txBody>
      </p:sp>
      <p:sp>
        <p:nvSpPr>
          <p:cNvPr id="8" name="Horizontal Scroll 7"/>
          <p:cNvSpPr/>
          <p:nvPr/>
        </p:nvSpPr>
        <p:spPr>
          <a:xfrm>
            <a:off x="5765800" y="1308101"/>
            <a:ext cx="1676400" cy="825499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Neurčité</a:t>
            </a:r>
            <a:endParaRPr lang="sr-Latn-RS" b="1" dirty="0"/>
          </a:p>
        </p:txBody>
      </p:sp>
      <p:sp>
        <p:nvSpPr>
          <p:cNvPr id="9" name="Wave 8"/>
          <p:cNvSpPr/>
          <p:nvPr/>
        </p:nvSpPr>
        <p:spPr>
          <a:xfrm>
            <a:off x="592665" y="2192867"/>
            <a:ext cx="1468967" cy="1058333"/>
          </a:xfrm>
          <a:prstGeom prst="wave">
            <a:avLst>
              <a:gd name="adj1" fmla="val 12500"/>
              <a:gd name="adj2" fmla="val -100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b="1" dirty="0" smtClean="0"/>
              <a:t>Prítomný čas </a:t>
            </a:r>
            <a:r>
              <a:rPr lang="sk-SK" sz="1200" dirty="0" smtClean="0"/>
              <a:t>: píšem</a:t>
            </a:r>
            <a:endParaRPr lang="sr-Latn-RS" sz="1200" dirty="0"/>
          </a:p>
        </p:txBody>
      </p:sp>
      <p:sp>
        <p:nvSpPr>
          <p:cNvPr id="10" name="Wave 9"/>
          <p:cNvSpPr/>
          <p:nvPr/>
        </p:nvSpPr>
        <p:spPr>
          <a:xfrm>
            <a:off x="1625599" y="2514599"/>
            <a:ext cx="1498601" cy="1075267"/>
          </a:xfrm>
          <a:prstGeom prst="wave">
            <a:avLst>
              <a:gd name="adj1" fmla="val 12500"/>
              <a:gd name="adj2" fmla="val -100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b="1" dirty="0" smtClean="0"/>
              <a:t>Budúci čas:</a:t>
            </a:r>
          </a:p>
          <a:p>
            <a:pPr algn="ctr"/>
            <a:r>
              <a:rPr lang="sk-SK" sz="1200" dirty="0" smtClean="0"/>
              <a:t>budem písať</a:t>
            </a:r>
            <a:endParaRPr lang="sr-Latn-RS" sz="1200" dirty="0"/>
          </a:p>
        </p:txBody>
      </p:sp>
      <p:sp>
        <p:nvSpPr>
          <p:cNvPr id="11" name="Wave 10"/>
          <p:cNvSpPr/>
          <p:nvPr/>
        </p:nvSpPr>
        <p:spPr>
          <a:xfrm>
            <a:off x="2887132" y="2057400"/>
            <a:ext cx="1532468" cy="1016000"/>
          </a:xfrm>
          <a:prstGeom prst="wave">
            <a:avLst>
              <a:gd name="adj1" fmla="val 12500"/>
              <a:gd name="adj2" fmla="val -100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b="1" dirty="0" smtClean="0"/>
              <a:t>Minulý čas:</a:t>
            </a:r>
          </a:p>
          <a:p>
            <a:r>
              <a:rPr lang="sk-SK" sz="1200" dirty="0" smtClean="0"/>
              <a:t>písal som</a:t>
            </a:r>
            <a:endParaRPr lang="sr-Latn-RS" sz="1200" dirty="0"/>
          </a:p>
        </p:txBody>
      </p:sp>
      <p:sp>
        <p:nvSpPr>
          <p:cNvPr id="12" name="Wave 11"/>
          <p:cNvSpPr/>
          <p:nvPr/>
        </p:nvSpPr>
        <p:spPr>
          <a:xfrm>
            <a:off x="457200" y="3280833"/>
            <a:ext cx="1826684" cy="1058333"/>
          </a:xfrm>
          <a:prstGeom prst="wave">
            <a:avLst>
              <a:gd name="adj1" fmla="val 12500"/>
              <a:gd name="adj2" fmla="val -100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b="1" dirty="0" smtClean="0"/>
              <a:t>Rozkazovací spôsob: </a:t>
            </a:r>
          </a:p>
          <a:p>
            <a:pPr algn="ctr"/>
            <a:r>
              <a:rPr lang="sk-SK" sz="1200" dirty="0" smtClean="0"/>
              <a:t>píš</a:t>
            </a:r>
            <a:endParaRPr lang="sr-Latn-RS" sz="1200" dirty="0"/>
          </a:p>
        </p:txBody>
      </p:sp>
      <p:sp>
        <p:nvSpPr>
          <p:cNvPr id="13" name="Wave 12"/>
          <p:cNvSpPr/>
          <p:nvPr/>
        </p:nvSpPr>
        <p:spPr>
          <a:xfrm>
            <a:off x="2514599" y="3107268"/>
            <a:ext cx="1905001" cy="1231898"/>
          </a:xfrm>
          <a:prstGeom prst="wave">
            <a:avLst>
              <a:gd name="adj1" fmla="val 12500"/>
              <a:gd name="adj2" fmla="val -100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b="1" dirty="0" smtClean="0"/>
              <a:t>Podmieňovací spôsob</a:t>
            </a:r>
            <a:r>
              <a:rPr lang="sk-SK" sz="1200" dirty="0" smtClean="0"/>
              <a:t>: písal by som</a:t>
            </a:r>
            <a:endParaRPr lang="sr-Latn-RS" sz="1200" dirty="0"/>
          </a:p>
        </p:txBody>
      </p:sp>
      <p:sp>
        <p:nvSpPr>
          <p:cNvPr id="14" name="Wave 13"/>
          <p:cNvSpPr/>
          <p:nvPr/>
        </p:nvSpPr>
        <p:spPr>
          <a:xfrm>
            <a:off x="4593164" y="2133600"/>
            <a:ext cx="1579036" cy="1159933"/>
          </a:xfrm>
          <a:prstGeom prst="wave">
            <a:avLst>
              <a:gd name="adj1" fmla="val 12500"/>
              <a:gd name="adj2" fmla="val 1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b="1" dirty="0" smtClean="0"/>
              <a:t>Neučitok: </a:t>
            </a:r>
            <a:r>
              <a:rPr lang="sk-SK" sz="1200" dirty="0" smtClean="0"/>
              <a:t>písať</a:t>
            </a:r>
            <a:endParaRPr lang="sr-Latn-RS" sz="1200" dirty="0"/>
          </a:p>
        </p:txBody>
      </p:sp>
      <p:sp>
        <p:nvSpPr>
          <p:cNvPr id="15" name="Wave 14"/>
          <p:cNvSpPr/>
          <p:nvPr/>
        </p:nvSpPr>
        <p:spPr>
          <a:xfrm>
            <a:off x="7061200" y="2142066"/>
            <a:ext cx="1701800" cy="1231900"/>
          </a:xfrm>
          <a:prstGeom prst="wave">
            <a:avLst>
              <a:gd name="adj1" fmla="val 12500"/>
              <a:gd name="adj2" fmla="val 1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b="1" dirty="0" smtClean="0"/>
              <a:t>Prechodník: </a:t>
            </a:r>
            <a:r>
              <a:rPr lang="sk-SK" sz="1200" dirty="0" smtClean="0"/>
              <a:t>píšuc</a:t>
            </a:r>
            <a:endParaRPr lang="sr-Latn-RS" sz="1200" dirty="0"/>
          </a:p>
        </p:txBody>
      </p:sp>
      <p:sp>
        <p:nvSpPr>
          <p:cNvPr id="16" name="Wave 15"/>
          <p:cNvSpPr/>
          <p:nvPr/>
        </p:nvSpPr>
        <p:spPr>
          <a:xfrm>
            <a:off x="6019800" y="2565400"/>
            <a:ext cx="1752600" cy="2463800"/>
          </a:xfrm>
          <a:prstGeom prst="wave">
            <a:avLst>
              <a:gd name="adj1" fmla="val 12500"/>
              <a:gd name="adj2" fmla="val 905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b="1" dirty="0" smtClean="0"/>
              <a:t>Činné príčastie prítomné:</a:t>
            </a:r>
            <a:endParaRPr lang="sk-SK" sz="1200" dirty="0" smtClean="0"/>
          </a:p>
          <a:p>
            <a:pPr algn="ctr"/>
            <a:r>
              <a:rPr lang="sk-SK" sz="1200" dirty="0" smtClean="0"/>
              <a:t>píšuci</a:t>
            </a:r>
          </a:p>
          <a:p>
            <a:pPr algn="ctr"/>
            <a:r>
              <a:rPr lang="sk-SK" sz="1200" b="1" dirty="0" smtClean="0"/>
              <a:t>Činné príčastie minulé:</a:t>
            </a:r>
          </a:p>
          <a:p>
            <a:pPr algn="ctr"/>
            <a:r>
              <a:rPr lang="sk-SK" sz="1200" dirty="0" smtClean="0"/>
              <a:t>napísavší</a:t>
            </a:r>
            <a:endParaRPr lang="sr-Latn-RS" sz="1200" dirty="0"/>
          </a:p>
        </p:txBody>
      </p:sp>
      <p:sp>
        <p:nvSpPr>
          <p:cNvPr id="17" name="Wave 16"/>
          <p:cNvSpPr/>
          <p:nvPr/>
        </p:nvSpPr>
        <p:spPr>
          <a:xfrm>
            <a:off x="4944530" y="3373966"/>
            <a:ext cx="1659469" cy="1286934"/>
          </a:xfrm>
          <a:prstGeom prst="wave">
            <a:avLst>
              <a:gd name="adj1" fmla="val 12500"/>
              <a:gd name="adj2" fmla="val 1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b="1" dirty="0" smtClean="0"/>
              <a:t>Trpné príčastie</a:t>
            </a:r>
            <a:r>
              <a:rPr lang="sk-SK" sz="1200" dirty="0" smtClean="0"/>
              <a:t>: písaný</a:t>
            </a:r>
            <a:endParaRPr lang="sr-Latn-RS" sz="1200" dirty="0"/>
          </a:p>
        </p:txBody>
      </p:sp>
      <p:sp>
        <p:nvSpPr>
          <p:cNvPr id="19" name="Wave 18"/>
          <p:cNvSpPr/>
          <p:nvPr/>
        </p:nvSpPr>
        <p:spPr>
          <a:xfrm>
            <a:off x="7433733" y="3689349"/>
            <a:ext cx="1524000" cy="1413933"/>
          </a:xfrm>
          <a:prstGeom prst="wave">
            <a:avLst>
              <a:gd name="adj1" fmla="val 12500"/>
              <a:gd name="adj2" fmla="val 1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b="1" dirty="0" smtClean="0"/>
              <a:t>Slovesné podstatné meno</a:t>
            </a:r>
            <a:r>
              <a:rPr lang="sk-SK" sz="1200" dirty="0" smtClean="0"/>
              <a:t>: písanie</a:t>
            </a:r>
            <a:endParaRPr lang="sr-Latn-RS" sz="1200" dirty="0"/>
          </a:p>
        </p:txBody>
      </p:sp>
      <p:sp>
        <p:nvSpPr>
          <p:cNvPr id="20" name="Rounded Rectangle 19"/>
          <p:cNvSpPr/>
          <p:nvPr/>
        </p:nvSpPr>
        <p:spPr>
          <a:xfrm>
            <a:off x="1291169" y="5560483"/>
            <a:ext cx="1985431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Jednoduché</a:t>
            </a:r>
            <a:r>
              <a:rPr lang="sk-SK" sz="1400" dirty="0" smtClean="0"/>
              <a:t> </a:t>
            </a:r>
            <a:r>
              <a:rPr lang="sk-SK" sz="1200" dirty="0" smtClean="0"/>
              <a:t>(vyjadrené jedným slovom)</a:t>
            </a:r>
            <a:endParaRPr lang="en-US" sz="1200" dirty="0" smtClean="0"/>
          </a:p>
          <a:p>
            <a:pPr algn="ctr"/>
            <a:r>
              <a:rPr lang="sk-SK" sz="1200" dirty="0" smtClean="0"/>
              <a:t> písať, bežal, skry! </a:t>
            </a:r>
            <a:endParaRPr lang="sr-Latn-RS" sz="1200" dirty="0"/>
          </a:p>
        </p:txBody>
      </p:sp>
      <p:sp>
        <p:nvSpPr>
          <p:cNvPr id="21" name="Rounded Rectangle 20"/>
          <p:cNvSpPr/>
          <p:nvPr/>
        </p:nvSpPr>
        <p:spPr>
          <a:xfrm>
            <a:off x="3500964" y="4646083"/>
            <a:ext cx="1604435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Slovesné tvary</a:t>
            </a:r>
            <a:endParaRPr lang="sr-Latn-R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5410199" y="5638800"/>
            <a:ext cx="2019301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Zložené </a:t>
            </a:r>
            <a:r>
              <a:rPr lang="sk-SK" sz="1200" dirty="0" smtClean="0"/>
              <a:t>(vyjadrené viacerými slovami) </a:t>
            </a:r>
            <a:endParaRPr lang="en-US" sz="1200" dirty="0" smtClean="0"/>
          </a:p>
          <a:p>
            <a:pPr algn="ctr"/>
            <a:r>
              <a:rPr lang="sk-SK" sz="1200" dirty="0" smtClean="0"/>
              <a:t>  budem písať, písal by som</a:t>
            </a:r>
            <a:endParaRPr lang="sr-Latn-RS" sz="1200" dirty="0"/>
          </a:p>
        </p:txBody>
      </p:sp>
      <p:cxnSp>
        <p:nvCxnSpPr>
          <p:cNvPr id="26" name="Curved Connector 25"/>
          <p:cNvCxnSpPr/>
          <p:nvPr/>
        </p:nvCxnSpPr>
        <p:spPr>
          <a:xfrm>
            <a:off x="5105399" y="5257800"/>
            <a:ext cx="537632" cy="3810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>
            <a:stCxn id="21" idx="1"/>
          </p:cNvCxnSpPr>
          <p:nvPr/>
        </p:nvCxnSpPr>
        <p:spPr>
          <a:xfrm rot="10800000" flipV="1">
            <a:off x="2887132" y="5103283"/>
            <a:ext cx="613832" cy="45720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/>
          <p:cNvCxnSpPr/>
          <p:nvPr/>
        </p:nvCxnSpPr>
        <p:spPr>
          <a:xfrm rot="16200000" flipH="1">
            <a:off x="5259915" y="378883"/>
            <a:ext cx="1138770" cy="838204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/>
          <p:nvPr/>
        </p:nvCxnSpPr>
        <p:spPr>
          <a:xfrm rot="5400000">
            <a:off x="2194983" y="366183"/>
            <a:ext cx="1143001" cy="1020236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9997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352800" y="2717800"/>
            <a:ext cx="2514600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b="1" dirty="0" smtClean="0"/>
              <a:t>Príslovky </a:t>
            </a:r>
            <a:r>
              <a:rPr lang="sk-SK" sz="1600" dirty="0" smtClean="0"/>
              <a:t>vyjadrujú okolnosti deja</a:t>
            </a:r>
            <a:endParaRPr lang="sr-Latn-RS" sz="1600" dirty="0"/>
          </a:p>
        </p:txBody>
      </p:sp>
      <p:sp>
        <p:nvSpPr>
          <p:cNvPr id="8" name="Oval Callout 7"/>
          <p:cNvSpPr/>
          <p:nvPr/>
        </p:nvSpPr>
        <p:spPr>
          <a:xfrm>
            <a:off x="5676900" y="614172"/>
            <a:ext cx="2895600" cy="1450848"/>
          </a:xfrm>
          <a:prstGeom prst="wedgeEllipseCallout">
            <a:avLst>
              <a:gd name="adj1" fmla="val -51522"/>
              <a:gd name="adj2" fmla="val 9751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600" b="1" dirty="0" smtClean="0"/>
              <a:t>Času </a:t>
            </a:r>
          </a:p>
          <a:p>
            <a:pPr algn="ctr"/>
            <a:r>
              <a:rPr lang="sk-SK" sz="1400" dirty="0" smtClean="0"/>
              <a:t>(kedy? odkedy?)</a:t>
            </a:r>
          </a:p>
          <a:p>
            <a:pPr algn="ctr"/>
            <a:r>
              <a:rPr lang="sk-SK" sz="1400" dirty="0" smtClean="0"/>
              <a:t>zajtra, včera, navždy</a:t>
            </a:r>
            <a:endParaRPr lang="sr-Latn-RS" sz="1400" dirty="0"/>
          </a:p>
        </p:txBody>
      </p:sp>
      <p:sp>
        <p:nvSpPr>
          <p:cNvPr id="9" name="Oval Callout 8"/>
          <p:cNvSpPr/>
          <p:nvPr/>
        </p:nvSpPr>
        <p:spPr>
          <a:xfrm>
            <a:off x="1143000" y="533400"/>
            <a:ext cx="2667000" cy="1527048"/>
          </a:xfrm>
          <a:prstGeom prst="wedgeEllipseCallout">
            <a:avLst>
              <a:gd name="adj1" fmla="val 55040"/>
              <a:gd name="adj2" fmla="val 8523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600" b="1" dirty="0" smtClean="0"/>
              <a:t>Miesta</a:t>
            </a:r>
          </a:p>
          <a:p>
            <a:pPr algn="ctr"/>
            <a:r>
              <a:rPr lang="sk-SK" dirty="0" smtClean="0"/>
              <a:t> </a:t>
            </a:r>
            <a:r>
              <a:rPr lang="sk-SK" sz="1400" dirty="0" smtClean="0"/>
              <a:t>(kde? kam? odkiaľ?) </a:t>
            </a:r>
          </a:p>
          <a:p>
            <a:pPr algn="ctr"/>
            <a:r>
              <a:rPr lang="sk-SK" sz="1400" dirty="0" smtClean="0"/>
              <a:t>doma, vonku, preč</a:t>
            </a:r>
            <a:endParaRPr lang="sr-Latn-RS" sz="1400" dirty="0"/>
          </a:p>
        </p:txBody>
      </p:sp>
      <p:sp>
        <p:nvSpPr>
          <p:cNvPr id="10" name="Oval Callout 9"/>
          <p:cNvSpPr/>
          <p:nvPr/>
        </p:nvSpPr>
        <p:spPr>
          <a:xfrm>
            <a:off x="6324600" y="2895600"/>
            <a:ext cx="2438400" cy="1371600"/>
          </a:xfrm>
          <a:prstGeom prst="wedgeEllipseCallout">
            <a:avLst>
              <a:gd name="adj1" fmla="val -62816"/>
              <a:gd name="adj2" fmla="val -2058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600" b="1" dirty="0" smtClean="0"/>
              <a:t>Príčiny</a:t>
            </a:r>
          </a:p>
          <a:p>
            <a:pPr algn="ctr"/>
            <a:r>
              <a:rPr lang="sk-SK" sz="1400" dirty="0" smtClean="0"/>
              <a:t>(prečo?)</a:t>
            </a:r>
          </a:p>
          <a:p>
            <a:pPr algn="ctr"/>
            <a:r>
              <a:rPr lang="sk-SK" sz="1400" dirty="0" smtClean="0"/>
              <a:t>náhodou, naschvál</a:t>
            </a:r>
            <a:endParaRPr lang="sr-Latn-RS" sz="1400" dirty="0"/>
          </a:p>
        </p:txBody>
      </p:sp>
      <p:sp>
        <p:nvSpPr>
          <p:cNvPr id="11" name="Oval Callout 10"/>
          <p:cNvSpPr/>
          <p:nvPr/>
        </p:nvSpPr>
        <p:spPr>
          <a:xfrm>
            <a:off x="381000" y="2895600"/>
            <a:ext cx="2286000" cy="1371600"/>
          </a:xfrm>
          <a:prstGeom prst="wedgeEllipseCallout">
            <a:avLst>
              <a:gd name="adj1" fmla="val 76558"/>
              <a:gd name="adj2" fmla="val -2464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600" b="1" dirty="0" smtClean="0"/>
              <a:t>Spôsobu</a:t>
            </a:r>
          </a:p>
          <a:p>
            <a:pPr algn="ctr"/>
            <a:r>
              <a:rPr lang="sk-SK" sz="1400" dirty="0" smtClean="0"/>
              <a:t>(ako?)</a:t>
            </a:r>
          </a:p>
          <a:p>
            <a:pPr algn="ctr"/>
            <a:r>
              <a:rPr lang="sk-SK" sz="1400" dirty="0" smtClean="0"/>
              <a:t>milo, vážne, priateľsky</a:t>
            </a:r>
            <a:endParaRPr lang="sr-Latn-RS" sz="1400" dirty="0"/>
          </a:p>
        </p:txBody>
      </p:sp>
      <p:sp>
        <p:nvSpPr>
          <p:cNvPr id="12" name="Oval 11"/>
          <p:cNvSpPr/>
          <p:nvPr/>
        </p:nvSpPr>
        <p:spPr>
          <a:xfrm>
            <a:off x="2438400" y="4495800"/>
            <a:ext cx="4343400" cy="1676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600" b="1" dirty="0" smtClean="0"/>
              <a:t>Stupňovanie </a:t>
            </a:r>
          </a:p>
          <a:p>
            <a:pPr algn="ctr"/>
            <a:r>
              <a:rPr lang="sk-SK" sz="1400" dirty="0" smtClean="0"/>
              <a:t>(odvodené od akostných prídavných mien)</a:t>
            </a:r>
          </a:p>
          <a:p>
            <a:pPr algn="ctr"/>
            <a:r>
              <a:rPr lang="sk-SK" sz="1400" dirty="0" smtClean="0"/>
              <a:t>dobre-lepšie-najlepšie</a:t>
            </a:r>
          </a:p>
          <a:p>
            <a:pPr algn="ctr"/>
            <a:r>
              <a:rPr lang="sk-SK" sz="1400" dirty="0" smtClean="0"/>
              <a:t>pekne-krásne-najkrajšie</a:t>
            </a:r>
            <a:endParaRPr lang="sr-Latn-RS" sz="1400" dirty="0"/>
          </a:p>
        </p:txBody>
      </p:sp>
      <p:sp>
        <p:nvSpPr>
          <p:cNvPr id="2" name="Plus 1"/>
          <p:cNvSpPr/>
          <p:nvPr/>
        </p:nvSpPr>
        <p:spPr>
          <a:xfrm>
            <a:off x="4123267" y="3632200"/>
            <a:ext cx="914400" cy="914400"/>
          </a:xfrm>
          <a:prstGeom prst="mathPlu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45833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7391400" cy="4800600"/>
          </a:xfrm>
        </p:spPr>
        <p:txBody>
          <a:bodyPr>
            <a:normAutofit/>
          </a:bodyPr>
          <a:lstStyle/>
          <a:p>
            <a:pPr algn="l"/>
            <a:r>
              <a:rPr lang="sk-SK" sz="1800" i="1" dirty="0" smtClean="0">
                <a:latin typeface="Times New Roman" pitchFamily="18" charset="0"/>
                <a:cs typeface="Times New Roman" pitchFamily="18" charset="0"/>
              </a:rPr>
              <a:t>             Mnohí hovoria, že je slovenčina tažká, zatiaľ ju však nikto nedokázal odvážiť a zistiť koľko má kíl. </a:t>
            </a:r>
            <a:br>
              <a:rPr lang="sk-SK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k-SK" sz="1800" i="1" dirty="0" smtClean="0">
                <a:latin typeface="Times New Roman" pitchFamily="18" charset="0"/>
                <a:cs typeface="Times New Roman" pitchFamily="18" charset="0"/>
              </a:rPr>
              <a:t>            Milí naši žiaci, ponúkame vám knižočku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1800" i="1" dirty="0" smtClean="0">
                <a:latin typeface="Times New Roman" pitchFamily="18" charset="0"/>
                <a:cs typeface="Times New Roman" pitchFamily="18" charset="0"/>
              </a:rPr>
              <a:t>ktorá by mala zrozumiteľnou, nenáročnou a jednoduchou formou otvoriť dvierka do sveta ľahkej slovenčiny.</a:t>
            </a:r>
            <a:br>
              <a:rPr lang="sk-SK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k-SK" sz="1800" i="1" dirty="0" smtClean="0">
                <a:latin typeface="Times New Roman" pitchFamily="18" charset="0"/>
                <a:cs typeface="Times New Roman" pitchFamily="18" charset="0"/>
              </a:rPr>
              <a:t>            Úprimne si želáme, aby kniha bola vašou dobrou príručkou pri výučbe slovenského jazyka a literatúry a zároveň dúfame, že s touto knižkou učenie vám bude hračkou.</a:t>
            </a:r>
            <a:br>
              <a:rPr lang="sk-SK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k-SK" sz="18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1800" i="1" dirty="0">
                <a:latin typeface="Times New Roman" pitchFamily="18" charset="0"/>
                <a:cs typeface="Times New Roman" pitchFamily="18" charset="0"/>
              </a:rPr>
            </a:br>
            <a:r>
              <a:rPr lang="sk-SK" sz="18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</a:t>
            </a:r>
            <a:r>
              <a:rPr lang="sk-SK" sz="1600" i="1" dirty="0" smtClean="0">
                <a:latin typeface="Times New Roman" pitchFamily="18" charset="0"/>
                <a:cs typeface="Times New Roman" pitchFamily="18" charset="0"/>
              </a:rPr>
              <a:t>Mária Kotvášová - Jonášová</a:t>
            </a:r>
            <a:br>
              <a:rPr lang="sk-SK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k-SK" sz="1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1800" dirty="0" smtClean="0">
                <a:latin typeface="Times New Roman" pitchFamily="18" charset="0"/>
                <a:cs typeface="Times New Roman" pitchFamily="18" charset="0"/>
              </a:rPr>
            </a:br>
            <a:endParaRPr lang="sr-Latn-R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505200"/>
            <a:ext cx="3114675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2677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Internal Storage 4"/>
          <p:cNvSpPr/>
          <p:nvPr/>
        </p:nvSpPr>
        <p:spPr>
          <a:xfrm>
            <a:off x="2438400" y="2362200"/>
            <a:ext cx="3962400" cy="914400"/>
          </a:xfrm>
          <a:prstGeom prst="flowChartInternalStorag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b="1" dirty="0" smtClean="0"/>
              <a:t>Predložky</a:t>
            </a:r>
          </a:p>
          <a:p>
            <a:pPr algn="ctr"/>
            <a:r>
              <a:rPr lang="sk-SK" dirty="0" smtClean="0"/>
              <a:t> (vyjadrujú vzťahy medzi slovami)</a:t>
            </a:r>
            <a:endParaRPr lang="sr-Latn-RS" dirty="0"/>
          </a:p>
        </p:txBody>
      </p:sp>
      <p:sp>
        <p:nvSpPr>
          <p:cNvPr id="6" name="Flowchart: Process 5"/>
          <p:cNvSpPr/>
          <p:nvPr/>
        </p:nvSpPr>
        <p:spPr>
          <a:xfrm>
            <a:off x="838200" y="762000"/>
            <a:ext cx="1600200" cy="6858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600" b="1" dirty="0" smtClean="0"/>
              <a:t>Jednoduché</a:t>
            </a:r>
            <a:r>
              <a:rPr lang="sk-SK" dirty="0" smtClean="0"/>
              <a:t> : </a:t>
            </a:r>
            <a:r>
              <a:rPr lang="sk-SK" sz="1400" dirty="0" smtClean="0"/>
              <a:t>pred, v, pri, na</a:t>
            </a:r>
            <a:endParaRPr lang="sr-Latn-RS" sz="1400" dirty="0"/>
          </a:p>
        </p:txBody>
      </p:sp>
      <p:sp>
        <p:nvSpPr>
          <p:cNvPr id="7" name="Flowchart: Process 6"/>
          <p:cNvSpPr/>
          <p:nvPr/>
        </p:nvSpPr>
        <p:spPr>
          <a:xfrm>
            <a:off x="457200" y="2438400"/>
            <a:ext cx="1600200" cy="762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600" b="1" dirty="0" smtClean="0"/>
              <a:t>Zložené: </a:t>
            </a:r>
          </a:p>
          <a:p>
            <a:pPr algn="ctr"/>
            <a:r>
              <a:rPr lang="sk-SK" sz="1400" dirty="0" smtClean="0"/>
              <a:t>popod, spoza,spomedzi</a:t>
            </a:r>
            <a:endParaRPr lang="sr-Latn-RS" sz="1400" dirty="0"/>
          </a:p>
        </p:txBody>
      </p:sp>
      <p:sp>
        <p:nvSpPr>
          <p:cNvPr id="8" name="Flowchart: Process 7"/>
          <p:cNvSpPr/>
          <p:nvPr/>
        </p:nvSpPr>
        <p:spPr>
          <a:xfrm>
            <a:off x="6400800" y="682752"/>
            <a:ext cx="1524000" cy="765048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600" b="1" dirty="0" smtClean="0"/>
              <a:t>Prvotné: </a:t>
            </a:r>
            <a:r>
              <a:rPr lang="sk-SK" sz="1400" dirty="0" smtClean="0"/>
              <a:t>pred,v, na, so, po</a:t>
            </a:r>
            <a:endParaRPr lang="sr-Latn-RS" sz="1400" dirty="0"/>
          </a:p>
        </p:txBody>
      </p:sp>
      <p:sp>
        <p:nvSpPr>
          <p:cNvPr id="9" name="Flowchart: Process 8"/>
          <p:cNvSpPr/>
          <p:nvPr/>
        </p:nvSpPr>
        <p:spPr>
          <a:xfrm>
            <a:off x="6781801" y="2431456"/>
            <a:ext cx="1828800" cy="768943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600" b="1" dirty="0" smtClean="0"/>
              <a:t>Druhotné</a:t>
            </a:r>
            <a:r>
              <a:rPr lang="sk-SK" dirty="0" smtClean="0"/>
              <a:t>: </a:t>
            </a:r>
            <a:r>
              <a:rPr lang="sk-SK" sz="1400" dirty="0" smtClean="0"/>
              <a:t>okolo, vedľa, uprostred</a:t>
            </a:r>
            <a:endParaRPr lang="sr-Latn-RS" sz="1400" dirty="0"/>
          </a:p>
        </p:txBody>
      </p:sp>
      <p:sp>
        <p:nvSpPr>
          <p:cNvPr id="2" name="Rounded Rectangle 1"/>
          <p:cNvSpPr/>
          <p:nvPr/>
        </p:nvSpPr>
        <p:spPr>
          <a:xfrm>
            <a:off x="457200" y="4419600"/>
            <a:ext cx="3395133" cy="1295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Vokalizácia</a:t>
            </a:r>
            <a:r>
              <a:rPr lang="sk-SK" sz="1400" dirty="0" smtClean="0"/>
              <a:t> nastáva kvôli výslovnosti a zrozumiteľnosti</a:t>
            </a:r>
          </a:p>
          <a:p>
            <a:pPr algn="ctr"/>
            <a:r>
              <a:rPr lang="sk-SK" sz="1400" dirty="0" smtClean="0"/>
              <a:t>( s, z, v, k + o, u:  so, zo,vo , ku)</a:t>
            </a:r>
          </a:p>
          <a:p>
            <a:pPr algn="ctr"/>
            <a:r>
              <a:rPr lang="sk-SK" sz="1400" b="1" dirty="0" smtClean="0"/>
              <a:t>vo</a:t>
            </a:r>
            <a:r>
              <a:rPr lang="sk-SK" sz="1400" dirty="0" smtClean="0"/>
              <a:t> vode, </a:t>
            </a:r>
            <a:r>
              <a:rPr lang="sk-SK" sz="1400" b="1" dirty="0" smtClean="0"/>
              <a:t>ku</a:t>
            </a:r>
            <a:r>
              <a:rPr lang="sk-SK" sz="1400" dirty="0" smtClean="0"/>
              <a:t> oknu, </a:t>
            </a:r>
            <a:r>
              <a:rPr lang="sk-SK" sz="1400" b="1" dirty="0" smtClean="0"/>
              <a:t>zo</a:t>
            </a:r>
            <a:r>
              <a:rPr lang="sk-SK" sz="1400" dirty="0" smtClean="0"/>
              <a:t> Zvolena</a:t>
            </a:r>
            <a:endParaRPr lang="sr-Latn-RS" sz="1400" dirty="0"/>
          </a:p>
        </p:txBody>
      </p:sp>
      <p:sp>
        <p:nvSpPr>
          <p:cNvPr id="3" name="Rounded Rectangle 2"/>
          <p:cNvSpPr/>
          <p:nvPr/>
        </p:nvSpPr>
        <p:spPr>
          <a:xfrm>
            <a:off x="5257800" y="4419600"/>
            <a:ext cx="3581400" cy="1295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Spodobovanie</a:t>
            </a:r>
            <a:r>
              <a:rPr lang="sk-SK" sz="1400" dirty="0" smtClean="0"/>
              <a:t>: s, z, v, k vyslovujeme s nasledujúcim menom ako jedno slovo:</a:t>
            </a:r>
          </a:p>
          <a:p>
            <a:pPr algn="ctr"/>
            <a:r>
              <a:rPr lang="sk-SK" sz="1400" dirty="0" smtClean="0"/>
              <a:t> so sestrou (</a:t>
            </a:r>
            <a:r>
              <a:rPr lang="sk-SK" sz="1400" b="1" dirty="0" smtClean="0"/>
              <a:t>zo</a:t>
            </a:r>
            <a:r>
              <a:rPr lang="sk-SK" sz="1400" dirty="0" smtClean="0"/>
              <a:t> sestrou), k bratovi (</a:t>
            </a:r>
            <a:r>
              <a:rPr lang="sk-SK" sz="1400" b="1" dirty="0" smtClean="0"/>
              <a:t>g</a:t>
            </a:r>
            <a:r>
              <a:rPr lang="sk-SK" sz="1400" dirty="0" smtClean="0"/>
              <a:t> bratovi),</a:t>
            </a:r>
          </a:p>
          <a:p>
            <a:pPr algn="ctr"/>
            <a:r>
              <a:rPr lang="sk-SK" sz="1400" dirty="0" smtClean="0"/>
              <a:t>z  Padiny (</a:t>
            </a:r>
            <a:r>
              <a:rPr lang="sk-SK" sz="1400" b="1" dirty="0" smtClean="0"/>
              <a:t>s</a:t>
            </a:r>
            <a:r>
              <a:rPr lang="sk-SK" sz="1400" dirty="0" smtClean="0"/>
              <a:t> Padiny), v triede (</a:t>
            </a:r>
            <a:r>
              <a:rPr lang="sk-SK" sz="1400" b="1" dirty="0" smtClean="0"/>
              <a:t>f</a:t>
            </a:r>
            <a:r>
              <a:rPr lang="sk-SK" sz="1400" dirty="0" smtClean="0"/>
              <a:t> triede)</a:t>
            </a:r>
          </a:p>
          <a:p>
            <a:pPr algn="ctr"/>
            <a:r>
              <a:rPr lang="sk-SK" sz="1400" dirty="0"/>
              <a:t> </a:t>
            </a:r>
            <a:r>
              <a:rPr lang="sk-SK" sz="1400" dirty="0" smtClean="0"/>
              <a:t>               </a:t>
            </a:r>
            <a:endParaRPr lang="sr-Latn-RS" sz="14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514600" y="1065276"/>
            <a:ext cx="1676400" cy="12207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495800" y="1065276"/>
            <a:ext cx="1828800" cy="12207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" idx="3"/>
            <a:endCxn id="9" idx="1"/>
          </p:cNvCxnSpPr>
          <p:nvPr/>
        </p:nvCxnSpPr>
        <p:spPr>
          <a:xfrm flipV="1">
            <a:off x="6400800" y="2815928"/>
            <a:ext cx="381001" cy="34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5" idx="1"/>
            <a:endCxn id="7" idx="3"/>
          </p:cNvCxnSpPr>
          <p:nvPr/>
        </p:nvCxnSpPr>
        <p:spPr>
          <a:xfrm flipH="1">
            <a:off x="2057400" y="28194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lus 28"/>
          <p:cNvSpPr/>
          <p:nvPr/>
        </p:nvSpPr>
        <p:spPr>
          <a:xfrm>
            <a:off x="4114800" y="4419600"/>
            <a:ext cx="914400" cy="914400"/>
          </a:xfrm>
          <a:prstGeom prst="mathPlu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85427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2" grpId="0" animBg="1"/>
      <p:bldP spid="3" grpId="0" animBg="1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4600" y="2667000"/>
            <a:ext cx="28194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b="1" dirty="0" smtClean="0"/>
              <a:t>Spojky</a:t>
            </a:r>
          </a:p>
          <a:p>
            <a:pPr algn="ctr"/>
            <a:r>
              <a:rPr lang="sk-SK" dirty="0" smtClean="0"/>
              <a:t>(spájajú vetné členy a vety)</a:t>
            </a:r>
          </a:p>
          <a:p>
            <a:pPr algn="ctr"/>
            <a:endParaRPr lang="sr-Latn-RS" dirty="0"/>
          </a:p>
        </p:txBody>
      </p:sp>
      <p:sp>
        <p:nvSpPr>
          <p:cNvPr id="6" name="Rectangle 5"/>
          <p:cNvSpPr/>
          <p:nvPr/>
        </p:nvSpPr>
        <p:spPr>
          <a:xfrm>
            <a:off x="419100" y="1219200"/>
            <a:ext cx="29718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Priraďovacie</a:t>
            </a:r>
            <a:r>
              <a:rPr lang="sk-SK" dirty="0" smtClean="0"/>
              <a:t>: a, i, aj, alebo, veď, však, ba aj, ale  </a:t>
            </a:r>
            <a:endParaRPr lang="sr-Latn-RS" dirty="0"/>
          </a:p>
        </p:txBody>
      </p:sp>
      <p:sp>
        <p:nvSpPr>
          <p:cNvPr id="7" name="Rectangle 6"/>
          <p:cNvSpPr/>
          <p:nvPr/>
        </p:nvSpPr>
        <p:spPr>
          <a:xfrm>
            <a:off x="419100" y="4191000"/>
            <a:ext cx="29718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Podraďovacie</a:t>
            </a:r>
            <a:r>
              <a:rPr lang="sk-SK" dirty="0" smtClean="0"/>
              <a:t>: že, aby, ako, lebo, keď </a:t>
            </a:r>
            <a:endParaRPr lang="sr-Latn-RS" dirty="0"/>
          </a:p>
        </p:txBody>
      </p:sp>
      <p:sp>
        <p:nvSpPr>
          <p:cNvPr id="8" name="Rectangle 7"/>
          <p:cNvSpPr/>
          <p:nvPr/>
        </p:nvSpPr>
        <p:spPr>
          <a:xfrm>
            <a:off x="6096000" y="762000"/>
            <a:ext cx="22860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J</a:t>
            </a:r>
            <a:r>
              <a:rPr lang="sk-SK" b="1" dirty="0" smtClean="0"/>
              <a:t>ednoslovné</a:t>
            </a:r>
            <a:r>
              <a:rPr lang="sk-SK" dirty="0" smtClean="0"/>
              <a:t>: a, ale, že</a:t>
            </a:r>
            <a:endParaRPr lang="sr-Latn-RS" dirty="0"/>
          </a:p>
        </p:txBody>
      </p:sp>
      <p:sp>
        <p:nvSpPr>
          <p:cNvPr id="9" name="Rectangle 8"/>
          <p:cNvSpPr/>
          <p:nvPr/>
        </p:nvSpPr>
        <p:spPr>
          <a:xfrm>
            <a:off x="6096000" y="2700867"/>
            <a:ext cx="2286000" cy="7281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Viacslovné</a:t>
            </a:r>
            <a:r>
              <a:rPr lang="sk-SK" dirty="0" smtClean="0"/>
              <a:t>: a preto, a teda, aj keď</a:t>
            </a:r>
            <a:endParaRPr lang="sr-Latn-RS" dirty="0"/>
          </a:p>
        </p:txBody>
      </p:sp>
      <p:sp>
        <p:nvSpPr>
          <p:cNvPr id="10" name="Rectangle 9"/>
          <p:cNvSpPr/>
          <p:nvPr/>
        </p:nvSpPr>
        <p:spPr>
          <a:xfrm>
            <a:off x="6121400" y="4648200"/>
            <a:ext cx="22606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Spájacie výrazy</a:t>
            </a:r>
            <a:r>
              <a:rPr lang="sk-SK" dirty="0" smtClean="0"/>
              <a:t>: ktorý, aký, kto, ako</a:t>
            </a:r>
            <a:endParaRPr lang="sr-Latn-R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495800" y="3657600"/>
            <a:ext cx="1600200" cy="1333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505200" y="3657600"/>
            <a:ext cx="8382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495800" y="1219200"/>
            <a:ext cx="152400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3505200" y="1562100"/>
            <a:ext cx="838200" cy="1028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410200" y="32004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0137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048000" y="2133600"/>
            <a:ext cx="2980267" cy="1295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Častice </a:t>
            </a:r>
          </a:p>
          <a:p>
            <a:pPr algn="ctr"/>
            <a:r>
              <a:rPr lang="sk-SK" sz="1400" dirty="0" smtClean="0"/>
              <a:t>(vyjadrujú osobný postoj hovoriaceho k vete alebo k jej časti) </a:t>
            </a:r>
            <a:endParaRPr lang="sr-Latn-RS" sz="1400" dirty="0"/>
          </a:p>
        </p:txBody>
      </p:sp>
      <p:sp>
        <p:nvSpPr>
          <p:cNvPr id="2" name="Oval 1"/>
          <p:cNvSpPr/>
          <p:nvPr/>
        </p:nvSpPr>
        <p:spPr>
          <a:xfrm>
            <a:off x="609600" y="609600"/>
            <a:ext cx="2438400" cy="1295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600" b="1" dirty="0" smtClean="0"/>
              <a:t>Uvádzacie</a:t>
            </a:r>
          </a:p>
          <a:p>
            <a:pPr algn="ctr"/>
            <a:endParaRPr lang="sk-SK" sz="1400" b="1" dirty="0" smtClean="0"/>
          </a:p>
          <a:p>
            <a:pPr algn="ctr"/>
            <a:r>
              <a:rPr lang="sk-SK" sz="1400" dirty="0" smtClean="0"/>
              <a:t>(nuž, aspoň, prosím, azda, však)</a:t>
            </a:r>
            <a:endParaRPr lang="sr-Latn-RS" sz="1400" dirty="0"/>
          </a:p>
        </p:txBody>
      </p:sp>
      <p:sp>
        <p:nvSpPr>
          <p:cNvPr id="3" name="Oval 2"/>
          <p:cNvSpPr/>
          <p:nvPr/>
        </p:nvSpPr>
        <p:spPr>
          <a:xfrm>
            <a:off x="6157636" y="609600"/>
            <a:ext cx="2213526" cy="1295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600" b="1" dirty="0" smtClean="0"/>
              <a:t>Vytyčovacie</a:t>
            </a:r>
            <a:r>
              <a:rPr lang="sk-SK" sz="1600" dirty="0" smtClean="0"/>
              <a:t> </a:t>
            </a:r>
          </a:p>
          <a:p>
            <a:pPr algn="ctr"/>
            <a:r>
              <a:rPr lang="sk-SK" sz="1400" dirty="0" smtClean="0"/>
              <a:t>(až, ešte, práve, asi, sotva)</a:t>
            </a:r>
            <a:endParaRPr lang="sr-Latn-RS" sz="1400" dirty="0"/>
          </a:p>
        </p:txBody>
      </p:sp>
      <p:sp>
        <p:nvSpPr>
          <p:cNvPr id="4" name="Right Arrow 3"/>
          <p:cNvSpPr/>
          <p:nvPr/>
        </p:nvSpPr>
        <p:spPr>
          <a:xfrm rot="19401556">
            <a:off x="5131285" y="1375708"/>
            <a:ext cx="978408" cy="48463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Down Arrow 6"/>
          <p:cNvSpPr/>
          <p:nvPr/>
        </p:nvSpPr>
        <p:spPr>
          <a:xfrm rot="7274550">
            <a:off x="3121024" y="1343302"/>
            <a:ext cx="484632" cy="978408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" name="Rounded Rectangle 5"/>
          <p:cNvSpPr/>
          <p:nvPr/>
        </p:nvSpPr>
        <p:spPr>
          <a:xfrm>
            <a:off x="3268830" y="3657600"/>
            <a:ext cx="2351659" cy="584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Rozlišujte</a:t>
            </a:r>
            <a:endParaRPr lang="sr-Latn-R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762000" y="4038600"/>
            <a:ext cx="2133600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k-SK" sz="1600" b="1" dirty="0" smtClean="0"/>
              <a:t>Častice</a:t>
            </a:r>
          </a:p>
          <a:p>
            <a:r>
              <a:rPr lang="sk-SK" sz="1400" b="1" dirty="0" smtClean="0"/>
              <a:t>Ale</a:t>
            </a:r>
            <a:r>
              <a:rPr lang="sk-SK" sz="1400" dirty="0" smtClean="0"/>
              <a:t>, sa leje.</a:t>
            </a:r>
          </a:p>
          <a:p>
            <a:r>
              <a:rPr lang="sk-SK" sz="1400" b="1" dirty="0" smtClean="0"/>
              <a:t>No</a:t>
            </a:r>
            <a:r>
              <a:rPr lang="sk-SK" sz="1400" dirty="0" smtClean="0"/>
              <a:t> dobre, prídem. </a:t>
            </a:r>
            <a:endParaRPr lang="sr-Latn-RS" sz="1400" dirty="0"/>
          </a:p>
        </p:txBody>
      </p:sp>
      <p:sp>
        <p:nvSpPr>
          <p:cNvPr id="9" name="Rounded Rectangle 8"/>
          <p:cNvSpPr/>
          <p:nvPr/>
        </p:nvSpPr>
        <p:spPr>
          <a:xfrm>
            <a:off x="762001" y="5232400"/>
            <a:ext cx="21336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k-SK" sz="1600" b="1" dirty="0" smtClean="0"/>
              <a:t>Častica</a:t>
            </a:r>
          </a:p>
          <a:p>
            <a:r>
              <a:rPr lang="sk-SK" sz="1400" dirty="0" smtClean="0"/>
              <a:t>Prídeš k nám? </a:t>
            </a:r>
            <a:r>
              <a:rPr lang="sk-SK" sz="1400" b="1" dirty="0" smtClean="0"/>
              <a:t>Dobre. </a:t>
            </a:r>
            <a:r>
              <a:rPr lang="sk-SK" sz="1400" dirty="0" smtClean="0"/>
              <a:t>(áno)</a:t>
            </a:r>
            <a:endParaRPr lang="sr-Latn-RS" sz="1400" dirty="0"/>
          </a:p>
        </p:txBody>
      </p:sp>
      <p:sp>
        <p:nvSpPr>
          <p:cNvPr id="10" name="Rounded Rectangle 9"/>
          <p:cNvSpPr/>
          <p:nvPr/>
        </p:nvSpPr>
        <p:spPr>
          <a:xfrm>
            <a:off x="5943600" y="4114800"/>
            <a:ext cx="1981200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k-SK" sz="1600" b="1" dirty="0" smtClean="0"/>
              <a:t>Spojky</a:t>
            </a:r>
          </a:p>
          <a:p>
            <a:r>
              <a:rPr lang="sk-SK" sz="1400" dirty="0" smtClean="0"/>
              <a:t>Mračí sa, </a:t>
            </a:r>
            <a:r>
              <a:rPr lang="sk-SK" sz="1400" b="1" dirty="0" smtClean="0"/>
              <a:t>ale </a:t>
            </a:r>
            <a:r>
              <a:rPr lang="sk-SK" sz="1400" dirty="0" smtClean="0"/>
              <a:t>neprší.</a:t>
            </a:r>
          </a:p>
          <a:p>
            <a:r>
              <a:rPr lang="sk-SK" sz="1400" dirty="0" smtClean="0"/>
              <a:t>Nahneval sa, </a:t>
            </a:r>
            <a:r>
              <a:rPr lang="sk-SK" sz="1400" b="1" dirty="0" smtClean="0"/>
              <a:t>no</a:t>
            </a:r>
            <a:r>
              <a:rPr lang="sk-SK" sz="1400" dirty="0" smtClean="0"/>
              <a:t> potom sa usmial.</a:t>
            </a:r>
            <a:endParaRPr lang="sr-Latn-RS" sz="1400" dirty="0"/>
          </a:p>
        </p:txBody>
      </p:sp>
      <p:sp>
        <p:nvSpPr>
          <p:cNvPr id="11" name="Rounded Rectangle 10"/>
          <p:cNvSpPr/>
          <p:nvPr/>
        </p:nvSpPr>
        <p:spPr>
          <a:xfrm>
            <a:off x="5994401" y="5334000"/>
            <a:ext cx="1972734" cy="914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k-SK" sz="1400" b="1" dirty="0" smtClean="0"/>
              <a:t>Príslovka</a:t>
            </a:r>
          </a:p>
          <a:p>
            <a:r>
              <a:rPr lang="sk-SK" sz="1400" dirty="0" smtClean="0"/>
              <a:t>Cítil sa u nás </a:t>
            </a:r>
            <a:r>
              <a:rPr lang="sk-SK" sz="1400" b="1" dirty="0" smtClean="0"/>
              <a:t>dobre.</a:t>
            </a:r>
            <a:r>
              <a:rPr lang="sk-SK" sz="1400" dirty="0" smtClean="0"/>
              <a:t> (ako)</a:t>
            </a:r>
            <a:endParaRPr lang="sr-Latn-RS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953000" y="4326467"/>
            <a:ext cx="914400" cy="321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626141" y="4343400"/>
            <a:ext cx="1317459" cy="134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048000" y="4343400"/>
            <a:ext cx="1145829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048000" y="4343400"/>
            <a:ext cx="85928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0487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 animBg="1"/>
      <p:bldP spid="4" grpId="0" animBg="1"/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xagon 4"/>
          <p:cNvSpPr/>
          <p:nvPr/>
        </p:nvSpPr>
        <p:spPr>
          <a:xfrm>
            <a:off x="2895600" y="2667000"/>
            <a:ext cx="3041904" cy="1143000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b="1" dirty="0" smtClean="0"/>
              <a:t>Citoslovcia</a:t>
            </a:r>
          </a:p>
          <a:p>
            <a:pPr algn="ctr"/>
            <a:r>
              <a:rPr lang="sk-SK" dirty="0" smtClean="0"/>
              <a:t> </a:t>
            </a:r>
            <a:r>
              <a:rPr lang="sk-SK" sz="1400" dirty="0" smtClean="0"/>
              <a:t>(vyjadrujú city, vôľu a napodobňujú zvuky z prírody</a:t>
            </a:r>
            <a:endParaRPr lang="sr-Latn-RS" sz="1400" dirty="0"/>
          </a:p>
        </p:txBody>
      </p:sp>
      <p:sp>
        <p:nvSpPr>
          <p:cNvPr id="6" name="Parallelogram 5"/>
          <p:cNvSpPr/>
          <p:nvPr/>
        </p:nvSpPr>
        <p:spPr>
          <a:xfrm>
            <a:off x="6248400" y="1066800"/>
            <a:ext cx="2206752" cy="914400"/>
          </a:xfrm>
          <a:prstGeom prst="parallelogram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600" b="1" dirty="0" smtClean="0"/>
              <a:t>Prvotné </a:t>
            </a:r>
            <a:r>
              <a:rPr lang="sk-SK" sz="1400" dirty="0" smtClean="0"/>
              <a:t>(pôvodné): ach, jaj, fuj </a:t>
            </a:r>
            <a:endParaRPr lang="sr-Latn-RS" sz="1400" dirty="0"/>
          </a:p>
        </p:txBody>
      </p:sp>
      <p:sp>
        <p:nvSpPr>
          <p:cNvPr id="7" name="Parallelogram 6"/>
          <p:cNvSpPr/>
          <p:nvPr/>
        </p:nvSpPr>
        <p:spPr>
          <a:xfrm>
            <a:off x="6248400" y="2971800"/>
            <a:ext cx="2133600" cy="914400"/>
          </a:xfrm>
          <a:prstGeom prst="parallelogram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600" b="1" dirty="0" smtClean="0"/>
              <a:t>Druhotné </a:t>
            </a:r>
            <a:endParaRPr lang="sr-Latn-RS" sz="1600" b="1" dirty="0"/>
          </a:p>
        </p:txBody>
      </p:sp>
      <p:sp>
        <p:nvSpPr>
          <p:cNvPr id="8" name="Parallelogram 7"/>
          <p:cNvSpPr/>
          <p:nvPr/>
        </p:nvSpPr>
        <p:spPr>
          <a:xfrm>
            <a:off x="992124" y="1066800"/>
            <a:ext cx="2055876" cy="914400"/>
          </a:xfrm>
          <a:prstGeom prst="parallelogram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600" b="1" dirty="0" smtClean="0"/>
              <a:t>Vlastné</a:t>
            </a:r>
            <a:r>
              <a:rPr lang="sk-SK" sz="1400" dirty="0" smtClean="0"/>
              <a:t>: ach, jaj, ľaľa, hej</a:t>
            </a:r>
            <a:endParaRPr lang="sr-Latn-RS" sz="1400" dirty="0"/>
          </a:p>
        </p:txBody>
      </p:sp>
      <p:sp>
        <p:nvSpPr>
          <p:cNvPr id="9" name="Parallelogram 8"/>
          <p:cNvSpPr/>
          <p:nvPr/>
        </p:nvSpPr>
        <p:spPr>
          <a:xfrm>
            <a:off x="609600" y="4648200"/>
            <a:ext cx="2133600" cy="914400"/>
          </a:xfrm>
          <a:prstGeom prst="parallelogram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600" b="1" dirty="0" smtClean="0"/>
              <a:t>Zvukomalebné</a:t>
            </a:r>
            <a:r>
              <a:rPr lang="sk-SK" dirty="0" smtClean="0"/>
              <a:t>: </a:t>
            </a:r>
            <a:r>
              <a:rPr lang="sk-SK" sz="1400" dirty="0" smtClean="0"/>
              <a:t>tik-tak, krá, čľup</a:t>
            </a:r>
            <a:endParaRPr lang="sr-Latn-RS" sz="1400" dirty="0"/>
          </a:p>
        </p:txBody>
      </p:sp>
      <p:sp>
        <p:nvSpPr>
          <p:cNvPr id="10" name="Oval 9"/>
          <p:cNvSpPr/>
          <p:nvPr/>
        </p:nvSpPr>
        <p:spPr>
          <a:xfrm>
            <a:off x="4267200" y="4715932"/>
            <a:ext cx="1981200" cy="130386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600" b="1" dirty="0" smtClean="0"/>
              <a:t>Utvorené zo slovies: </a:t>
            </a:r>
            <a:r>
              <a:rPr lang="sk-SK" sz="1400" dirty="0" smtClean="0"/>
              <a:t>hľa, ľaľa</a:t>
            </a:r>
            <a:endParaRPr lang="sr-Latn-RS" sz="1400" dirty="0"/>
          </a:p>
        </p:txBody>
      </p:sp>
      <p:sp>
        <p:nvSpPr>
          <p:cNvPr id="11" name="Oval 10"/>
          <p:cNvSpPr/>
          <p:nvPr/>
        </p:nvSpPr>
        <p:spPr>
          <a:xfrm>
            <a:off x="6591130" y="4790504"/>
            <a:ext cx="2095669" cy="115146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600" b="1" dirty="0" smtClean="0"/>
              <a:t>Utvorené z podstatných mien: </a:t>
            </a:r>
            <a:r>
              <a:rPr lang="sk-SK" sz="1400" dirty="0" smtClean="0"/>
              <a:t>beda, prepánajána</a:t>
            </a:r>
            <a:endParaRPr lang="sr-Latn-RS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3022600" y="1591733"/>
            <a:ext cx="1244600" cy="9990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572000" y="1447800"/>
            <a:ext cx="16764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2743200" y="3886200"/>
            <a:ext cx="16002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937504" y="3276600"/>
            <a:ext cx="463296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295219" y="3886200"/>
            <a:ext cx="343745" cy="8297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7" idx="4"/>
          </p:cNvCxnSpPr>
          <p:nvPr/>
        </p:nvCxnSpPr>
        <p:spPr>
          <a:xfrm flipH="1">
            <a:off x="6019800" y="3886200"/>
            <a:ext cx="1295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9020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63900" y="524933"/>
            <a:ext cx="22098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b="1" dirty="0" smtClean="0"/>
              <a:t>Veta - rozdelenie</a:t>
            </a:r>
            <a:endParaRPr lang="sr-Latn-RS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762000" y="524933"/>
            <a:ext cx="1447800" cy="61806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Podľa postoja hovoriaceho</a:t>
            </a:r>
            <a:endParaRPr lang="sr-Latn-RS" sz="1400" b="1" dirty="0"/>
          </a:p>
        </p:txBody>
      </p:sp>
      <p:sp>
        <p:nvSpPr>
          <p:cNvPr id="7" name="Rectangle 6"/>
          <p:cNvSpPr/>
          <p:nvPr/>
        </p:nvSpPr>
        <p:spPr>
          <a:xfrm>
            <a:off x="3657600" y="1905000"/>
            <a:ext cx="14478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Podľa zloženia</a:t>
            </a:r>
            <a:endParaRPr lang="sr-Latn-RS" sz="1400" b="1" dirty="0"/>
          </a:p>
        </p:txBody>
      </p:sp>
      <p:sp>
        <p:nvSpPr>
          <p:cNvPr id="8" name="Rectangle 7"/>
          <p:cNvSpPr/>
          <p:nvPr/>
        </p:nvSpPr>
        <p:spPr>
          <a:xfrm>
            <a:off x="6553200" y="524933"/>
            <a:ext cx="1371600" cy="61806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Podľa členitosti</a:t>
            </a:r>
            <a:endParaRPr lang="sr-Latn-RS" sz="1400" b="1" dirty="0"/>
          </a:p>
        </p:txBody>
      </p:sp>
      <p:sp>
        <p:nvSpPr>
          <p:cNvPr id="9" name="Rectangle 8"/>
          <p:cNvSpPr/>
          <p:nvPr/>
        </p:nvSpPr>
        <p:spPr>
          <a:xfrm>
            <a:off x="1066799" y="1439333"/>
            <a:ext cx="1189567" cy="457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dirty="0" smtClean="0"/>
              <a:t>Oznamovacie</a:t>
            </a:r>
            <a:endParaRPr lang="sr-Latn-RS" sz="1400" dirty="0"/>
          </a:p>
        </p:txBody>
      </p:sp>
      <p:sp>
        <p:nvSpPr>
          <p:cNvPr id="10" name="Rectangle 9"/>
          <p:cNvSpPr/>
          <p:nvPr/>
        </p:nvSpPr>
        <p:spPr>
          <a:xfrm>
            <a:off x="1066800" y="2057400"/>
            <a:ext cx="1189567" cy="457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dirty="0" smtClean="0"/>
              <a:t>Opytovacie</a:t>
            </a:r>
            <a:endParaRPr lang="sr-Latn-RS" sz="1400" dirty="0"/>
          </a:p>
        </p:txBody>
      </p:sp>
      <p:sp>
        <p:nvSpPr>
          <p:cNvPr id="12" name="Rectangle 11"/>
          <p:cNvSpPr/>
          <p:nvPr/>
        </p:nvSpPr>
        <p:spPr>
          <a:xfrm>
            <a:off x="1087967" y="2709333"/>
            <a:ext cx="1168400" cy="457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dirty="0" smtClean="0"/>
              <a:t>Rozkazovacie</a:t>
            </a:r>
            <a:endParaRPr lang="sr-Latn-RS" sz="1400" dirty="0"/>
          </a:p>
        </p:txBody>
      </p:sp>
      <p:sp>
        <p:nvSpPr>
          <p:cNvPr id="13" name="Rectangle 12"/>
          <p:cNvSpPr/>
          <p:nvPr/>
        </p:nvSpPr>
        <p:spPr>
          <a:xfrm>
            <a:off x="1087967" y="3352800"/>
            <a:ext cx="1168400" cy="457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dirty="0" smtClean="0"/>
              <a:t>Želacie</a:t>
            </a:r>
            <a:endParaRPr lang="sr-Latn-RS" sz="14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762000" y="1126067"/>
            <a:ext cx="0" cy="24553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9" idx="1"/>
          </p:cNvCxnSpPr>
          <p:nvPr/>
        </p:nvCxnSpPr>
        <p:spPr>
          <a:xfrm>
            <a:off x="762000" y="1667933"/>
            <a:ext cx="3047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10" idx="1"/>
          </p:cNvCxnSpPr>
          <p:nvPr/>
        </p:nvCxnSpPr>
        <p:spPr>
          <a:xfrm>
            <a:off x="762000" y="22860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13" idx="1"/>
          </p:cNvCxnSpPr>
          <p:nvPr/>
        </p:nvCxnSpPr>
        <p:spPr>
          <a:xfrm>
            <a:off x="762000" y="3581400"/>
            <a:ext cx="3259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12" idx="1"/>
          </p:cNvCxnSpPr>
          <p:nvPr/>
        </p:nvCxnSpPr>
        <p:spPr>
          <a:xfrm>
            <a:off x="762000" y="2937933"/>
            <a:ext cx="3259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3046984" y="2827867"/>
            <a:ext cx="10795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dirty="0" smtClean="0"/>
              <a:t>Jednoduchá</a:t>
            </a:r>
            <a:endParaRPr lang="sr-Latn-RS" sz="1400" dirty="0"/>
          </a:p>
        </p:txBody>
      </p:sp>
      <p:sp>
        <p:nvSpPr>
          <p:cNvPr id="40" name="Rectangle 39"/>
          <p:cNvSpPr/>
          <p:nvPr/>
        </p:nvSpPr>
        <p:spPr>
          <a:xfrm>
            <a:off x="4611116" y="2827867"/>
            <a:ext cx="10668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dirty="0" smtClean="0"/>
              <a:t>Zložená (súvetie)</a:t>
            </a:r>
            <a:endParaRPr lang="sr-Latn-RS" sz="1400" dirty="0"/>
          </a:p>
        </p:txBody>
      </p:sp>
      <p:sp>
        <p:nvSpPr>
          <p:cNvPr id="41" name="Left Arrow 40"/>
          <p:cNvSpPr/>
          <p:nvPr/>
        </p:nvSpPr>
        <p:spPr>
          <a:xfrm>
            <a:off x="2239433" y="591650"/>
            <a:ext cx="978408" cy="484632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42" name="Right Arrow 41"/>
          <p:cNvSpPr/>
          <p:nvPr/>
        </p:nvSpPr>
        <p:spPr>
          <a:xfrm>
            <a:off x="5517896" y="591650"/>
            <a:ext cx="978408" cy="48463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43" name="Down Arrow 42"/>
          <p:cNvSpPr/>
          <p:nvPr/>
        </p:nvSpPr>
        <p:spPr>
          <a:xfrm>
            <a:off x="4126484" y="1481159"/>
            <a:ext cx="484632" cy="423841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44" name="Rectangle 43"/>
          <p:cNvSpPr/>
          <p:nvPr/>
        </p:nvSpPr>
        <p:spPr>
          <a:xfrm>
            <a:off x="2252133" y="3962400"/>
            <a:ext cx="914400" cy="99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dirty="0" smtClean="0"/>
              <a:t>Holá </a:t>
            </a:r>
            <a:r>
              <a:rPr lang="sk-SK" sz="1200" dirty="0" smtClean="0"/>
              <a:t>(Peter píše.)</a:t>
            </a:r>
            <a:endParaRPr lang="sr-Latn-RS" sz="1200" dirty="0"/>
          </a:p>
        </p:txBody>
      </p:sp>
      <p:sp>
        <p:nvSpPr>
          <p:cNvPr id="45" name="Rectangle 44"/>
          <p:cNvSpPr/>
          <p:nvPr/>
        </p:nvSpPr>
        <p:spPr>
          <a:xfrm>
            <a:off x="3297767" y="3962400"/>
            <a:ext cx="914400" cy="99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dirty="0" smtClean="0"/>
              <a:t>Rozvitá</a:t>
            </a:r>
          </a:p>
          <a:p>
            <a:pPr algn="ctr"/>
            <a:r>
              <a:rPr lang="sk-SK" sz="1200" dirty="0" smtClean="0"/>
              <a:t>(Peter píše list. Usilovný Peter píše.)</a:t>
            </a:r>
            <a:endParaRPr lang="sr-Latn-RS" sz="1200" dirty="0"/>
          </a:p>
        </p:txBody>
      </p:sp>
      <p:sp>
        <p:nvSpPr>
          <p:cNvPr id="46" name="Rectangle 45"/>
          <p:cNvSpPr/>
          <p:nvPr/>
        </p:nvSpPr>
        <p:spPr>
          <a:xfrm>
            <a:off x="4552696" y="3962400"/>
            <a:ext cx="914400" cy="99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dirty="0" smtClean="0"/>
              <a:t>Jednodu-</a:t>
            </a:r>
          </a:p>
          <a:p>
            <a:pPr algn="ctr"/>
            <a:r>
              <a:rPr lang="sk-SK" sz="1400" dirty="0" smtClean="0"/>
              <a:t>ché súvetie 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598837" y="3962400"/>
            <a:ext cx="914400" cy="99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dirty="0" smtClean="0"/>
              <a:t>Zložené súvetie</a:t>
            </a:r>
            <a:endParaRPr lang="sr-Latn-RS" sz="1400" dirty="0"/>
          </a:p>
        </p:txBody>
      </p:sp>
      <p:cxnSp>
        <p:nvCxnSpPr>
          <p:cNvPr id="49" name="Straight Connector 48"/>
          <p:cNvCxnSpPr>
            <a:stCxn id="7" idx="2"/>
          </p:cNvCxnSpPr>
          <p:nvPr/>
        </p:nvCxnSpPr>
        <p:spPr>
          <a:xfrm>
            <a:off x="4381500" y="2438400"/>
            <a:ext cx="800100" cy="3894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7" idx="2"/>
          </p:cNvCxnSpPr>
          <p:nvPr/>
        </p:nvCxnSpPr>
        <p:spPr>
          <a:xfrm flipH="1">
            <a:off x="3754968" y="2438400"/>
            <a:ext cx="626532" cy="3894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39" idx="2"/>
          </p:cNvCxnSpPr>
          <p:nvPr/>
        </p:nvCxnSpPr>
        <p:spPr>
          <a:xfrm flipH="1">
            <a:off x="3046984" y="3285067"/>
            <a:ext cx="539750" cy="6773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39" idx="2"/>
            <a:endCxn id="45" idx="0"/>
          </p:cNvCxnSpPr>
          <p:nvPr/>
        </p:nvCxnSpPr>
        <p:spPr>
          <a:xfrm>
            <a:off x="3586734" y="3285067"/>
            <a:ext cx="168233" cy="6773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40" idx="2"/>
          </p:cNvCxnSpPr>
          <p:nvPr/>
        </p:nvCxnSpPr>
        <p:spPr>
          <a:xfrm>
            <a:off x="5144516" y="3285067"/>
            <a:ext cx="533400" cy="6773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40" idx="2"/>
            <a:endCxn id="46" idx="0"/>
          </p:cNvCxnSpPr>
          <p:nvPr/>
        </p:nvCxnSpPr>
        <p:spPr>
          <a:xfrm flipH="1">
            <a:off x="5009896" y="3285067"/>
            <a:ext cx="134620" cy="6773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6350000" y="1726691"/>
            <a:ext cx="12954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dirty="0" smtClean="0"/>
              <a:t>Jednočlenné</a:t>
            </a:r>
            <a:endParaRPr lang="sr-Latn-RS" sz="1400" dirty="0"/>
          </a:p>
        </p:txBody>
      </p:sp>
      <p:sp>
        <p:nvSpPr>
          <p:cNvPr id="72" name="Rectangle 71"/>
          <p:cNvSpPr/>
          <p:nvPr/>
        </p:nvSpPr>
        <p:spPr>
          <a:xfrm>
            <a:off x="6350000" y="2954866"/>
            <a:ext cx="1346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dirty="0" smtClean="0"/>
              <a:t>Dvojčlenné</a:t>
            </a:r>
            <a:endParaRPr lang="sr-Latn-RS" sz="1400" dirty="0"/>
          </a:p>
        </p:txBody>
      </p:sp>
      <p:sp>
        <p:nvSpPr>
          <p:cNvPr id="73" name="Rectangle 72"/>
          <p:cNvSpPr/>
          <p:nvPr/>
        </p:nvSpPr>
        <p:spPr>
          <a:xfrm>
            <a:off x="7916333" y="1295400"/>
            <a:ext cx="939800" cy="6556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Slovesné</a:t>
            </a:r>
          </a:p>
          <a:p>
            <a:pPr algn="ctr"/>
            <a:r>
              <a:rPr lang="sk-SK" sz="1200" i="1" dirty="0" smtClean="0"/>
              <a:t> (V diaľke sa zmráka.)</a:t>
            </a:r>
            <a:endParaRPr lang="sr-Latn-RS" sz="1200" i="1" dirty="0"/>
          </a:p>
        </p:txBody>
      </p:sp>
      <p:sp>
        <p:nvSpPr>
          <p:cNvPr id="74" name="Rectangle 73"/>
          <p:cNvSpPr/>
          <p:nvPr/>
        </p:nvSpPr>
        <p:spPr>
          <a:xfrm>
            <a:off x="7916333" y="2183891"/>
            <a:ext cx="914400" cy="7540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Neslovesné</a:t>
            </a:r>
            <a:r>
              <a:rPr lang="sk-SK" sz="1200" i="1" dirty="0" smtClean="0"/>
              <a:t>(Správne.)</a:t>
            </a:r>
            <a:endParaRPr lang="sr-Latn-RS" sz="1200" i="1" dirty="0"/>
          </a:p>
        </p:txBody>
      </p:sp>
      <p:sp>
        <p:nvSpPr>
          <p:cNvPr id="75" name="Rectangle 74"/>
          <p:cNvSpPr/>
          <p:nvPr/>
        </p:nvSpPr>
        <p:spPr>
          <a:xfrm>
            <a:off x="7941734" y="3382432"/>
            <a:ext cx="914399" cy="9609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Neúplné</a:t>
            </a:r>
          </a:p>
          <a:p>
            <a:pPr algn="ctr"/>
            <a:r>
              <a:rPr lang="sk-SK" sz="1200" dirty="0" smtClean="0"/>
              <a:t>(Kreslí.) </a:t>
            </a:r>
            <a:endParaRPr lang="sr-Latn-RS" sz="1200" dirty="0"/>
          </a:p>
        </p:txBody>
      </p:sp>
      <p:sp>
        <p:nvSpPr>
          <p:cNvPr id="76" name="Rectangle 75"/>
          <p:cNvSpPr/>
          <p:nvPr/>
        </p:nvSpPr>
        <p:spPr>
          <a:xfrm>
            <a:off x="6781800" y="3835400"/>
            <a:ext cx="914400" cy="1041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Úplné (Janko kreslí. Janko kreslí výkres.)</a:t>
            </a:r>
            <a:endParaRPr lang="sr-Latn-RS" sz="1200" dirty="0"/>
          </a:p>
        </p:txBody>
      </p:sp>
      <p:cxnSp>
        <p:nvCxnSpPr>
          <p:cNvPr id="78" name="Straight Connector 77"/>
          <p:cNvCxnSpPr/>
          <p:nvPr/>
        </p:nvCxnSpPr>
        <p:spPr>
          <a:xfrm>
            <a:off x="6056037" y="1143000"/>
            <a:ext cx="0" cy="20404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6056037" y="1126067"/>
            <a:ext cx="497163" cy="169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endCxn id="72" idx="1"/>
          </p:cNvCxnSpPr>
          <p:nvPr/>
        </p:nvCxnSpPr>
        <p:spPr>
          <a:xfrm>
            <a:off x="6056037" y="3183466"/>
            <a:ext cx="2939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endCxn id="71" idx="1"/>
          </p:cNvCxnSpPr>
          <p:nvPr/>
        </p:nvCxnSpPr>
        <p:spPr>
          <a:xfrm>
            <a:off x="6056037" y="1955291"/>
            <a:ext cx="2939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71" idx="3"/>
            <a:endCxn id="73" idx="1"/>
          </p:cNvCxnSpPr>
          <p:nvPr/>
        </p:nvCxnSpPr>
        <p:spPr>
          <a:xfrm flipV="1">
            <a:off x="7645400" y="1623229"/>
            <a:ext cx="270933" cy="332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71" idx="3"/>
          </p:cNvCxnSpPr>
          <p:nvPr/>
        </p:nvCxnSpPr>
        <p:spPr>
          <a:xfrm>
            <a:off x="7645400" y="1955291"/>
            <a:ext cx="270933" cy="398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7162800" y="3412066"/>
            <a:ext cx="0" cy="397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endCxn id="75" idx="1"/>
          </p:cNvCxnSpPr>
          <p:nvPr/>
        </p:nvCxnSpPr>
        <p:spPr>
          <a:xfrm>
            <a:off x="7162800" y="3412066"/>
            <a:ext cx="778934" cy="450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 128"/>
          <p:cNvSpPr/>
          <p:nvPr/>
        </p:nvSpPr>
        <p:spPr>
          <a:xfrm>
            <a:off x="3754966" y="5257800"/>
            <a:ext cx="1254929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dirty="0" smtClean="0"/>
              <a:t>Priraďovacie</a:t>
            </a:r>
            <a:endParaRPr lang="sr-Latn-RS" sz="1400" dirty="0"/>
          </a:p>
        </p:txBody>
      </p:sp>
      <p:sp>
        <p:nvSpPr>
          <p:cNvPr id="130" name="Rectangle 129"/>
          <p:cNvSpPr/>
          <p:nvPr/>
        </p:nvSpPr>
        <p:spPr>
          <a:xfrm>
            <a:off x="5172286" y="5257800"/>
            <a:ext cx="1228514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dirty="0" smtClean="0"/>
              <a:t>Podraďovacie</a:t>
            </a:r>
            <a:endParaRPr lang="sr-Latn-RS" sz="1400" dirty="0"/>
          </a:p>
        </p:txBody>
      </p:sp>
      <p:cxnSp>
        <p:nvCxnSpPr>
          <p:cNvPr id="132" name="Straight Connector 131"/>
          <p:cNvCxnSpPr>
            <a:stCxn id="46" idx="2"/>
          </p:cNvCxnSpPr>
          <p:nvPr/>
        </p:nvCxnSpPr>
        <p:spPr>
          <a:xfrm>
            <a:off x="5009896" y="4953000"/>
            <a:ext cx="66802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46" idx="2"/>
          </p:cNvCxnSpPr>
          <p:nvPr/>
        </p:nvCxnSpPr>
        <p:spPr>
          <a:xfrm flipH="1">
            <a:off x="4552696" y="4953000"/>
            <a:ext cx="4572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4860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71" grpId="0" animBg="1"/>
      <p:bldP spid="72" grpId="0" animBg="1"/>
      <p:bldP spid="73" grpId="0" animBg="1"/>
      <p:bldP spid="75" grpId="0" animBg="1"/>
      <p:bldP spid="76" grpId="0" animBg="1"/>
      <p:bldP spid="129" grpId="0" animBg="1"/>
      <p:bldP spid="1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3124200" y="228600"/>
            <a:ext cx="2286000" cy="129540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Vetné členy</a:t>
            </a:r>
            <a:endParaRPr lang="sr-Latn-RS" b="1" dirty="0"/>
          </a:p>
        </p:txBody>
      </p:sp>
      <p:sp>
        <p:nvSpPr>
          <p:cNvPr id="6" name="Cloud 5"/>
          <p:cNvSpPr/>
          <p:nvPr/>
        </p:nvSpPr>
        <p:spPr>
          <a:xfrm>
            <a:off x="1143000" y="1066800"/>
            <a:ext cx="1676400" cy="91440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600" b="1" dirty="0" smtClean="0"/>
              <a:t>Hlavné</a:t>
            </a:r>
            <a:endParaRPr lang="sr-Latn-RS" sz="1600" b="1" dirty="0"/>
          </a:p>
        </p:txBody>
      </p:sp>
      <p:sp>
        <p:nvSpPr>
          <p:cNvPr id="7" name="Cloud 6"/>
          <p:cNvSpPr/>
          <p:nvPr/>
        </p:nvSpPr>
        <p:spPr>
          <a:xfrm>
            <a:off x="5562600" y="990600"/>
            <a:ext cx="1676400" cy="91440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600" b="1" dirty="0" smtClean="0"/>
              <a:t>Rozvíjacie</a:t>
            </a:r>
            <a:endParaRPr lang="sr-Latn-RS" sz="1600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486400" y="762000"/>
            <a:ext cx="685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362200" y="685800"/>
            <a:ext cx="762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1676400" y="3048000"/>
            <a:ext cx="1371600" cy="457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Prísudok</a:t>
            </a:r>
            <a:r>
              <a:rPr lang="sk-SK" sz="1400" dirty="0" smtClean="0"/>
              <a:t> (1)</a:t>
            </a:r>
            <a:endParaRPr lang="sr-Latn-RS" sz="1400" dirty="0"/>
          </a:p>
        </p:txBody>
      </p:sp>
      <p:sp>
        <p:nvSpPr>
          <p:cNvPr id="17" name="Rounded Rectangle 16"/>
          <p:cNvSpPr/>
          <p:nvPr/>
        </p:nvSpPr>
        <p:spPr>
          <a:xfrm>
            <a:off x="1634067" y="4572000"/>
            <a:ext cx="1371600" cy="4572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Podmet</a:t>
            </a:r>
            <a:r>
              <a:rPr lang="sk-SK" sz="1400" dirty="0" smtClean="0"/>
              <a:t> (2)</a:t>
            </a:r>
            <a:endParaRPr lang="sr-Latn-RS" sz="1400" dirty="0"/>
          </a:p>
        </p:txBody>
      </p:sp>
      <p:sp>
        <p:nvSpPr>
          <p:cNvPr id="19" name="Rounded Rectangle 18"/>
          <p:cNvSpPr/>
          <p:nvPr/>
        </p:nvSpPr>
        <p:spPr>
          <a:xfrm>
            <a:off x="228600" y="3505200"/>
            <a:ext cx="1066800" cy="914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dirty="0" smtClean="0"/>
              <a:t>Slovesno-menný </a:t>
            </a:r>
            <a:r>
              <a:rPr lang="sk-SK" sz="1200" dirty="0" smtClean="0"/>
              <a:t>(Janko </a:t>
            </a:r>
            <a:r>
              <a:rPr lang="sk-SK" sz="1200" b="1" dirty="0" smtClean="0"/>
              <a:t>je usilovný.</a:t>
            </a:r>
            <a:r>
              <a:rPr lang="sk-SK" sz="1200" dirty="0" smtClean="0"/>
              <a:t>)</a:t>
            </a:r>
            <a:endParaRPr lang="sr-Latn-RS" sz="1200" dirty="0"/>
          </a:p>
        </p:txBody>
      </p:sp>
      <p:sp>
        <p:nvSpPr>
          <p:cNvPr id="21" name="Rounded Rectangle 20"/>
          <p:cNvSpPr/>
          <p:nvPr/>
        </p:nvSpPr>
        <p:spPr>
          <a:xfrm>
            <a:off x="228600" y="2362200"/>
            <a:ext cx="1066800" cy="914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dirty="0" smtClean="0"/>
              <a:t>Slovesný </a:t>
            </a:r>
            <a:r>
              <a:rPr lang="sk-SK" sz="1200" dirty="0" smtClean="0"/>
              <a:t>(Janko </a:t>
            </a:r>
            <a:r>
              <a:rPr lang="sk-SK" sz="1200" b="1" dirty="0" smtClean="0"/>
              <a:t>číta.</a:t>
            </a:r>
            <a:r>
              <a:rPr lang="sk-SK" sz="1200" dirty="0" smtClean="0"/>
              <a:t>)</a:t>
            </a:r>
            <a:endParaRPr lang="sr-Latn-RS" sz="1200" dirty="0"/>
          </a:p>
        </p:txBody>
      </p:sp>
      <p:sp>
        <p:nvSpPr>
          <p:cNvPr id="23" name="Rounded Rectangle 22"/>
          <p:cNvSpPr/>
          <p:nvPr/>
        </p:nvSpPr>
        <p:spPr>
          <a:xfrm>
            <a:off x="685800" y="5257800"/>
            <a:ext cx="1066800" cy="9144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dirty="0" smtClean="0"/>
              <a:t>Vyjadrený </a:t>
            </a:r>
            <a:r>
              <a:rPr lang="sk-SK" sz="1200" dirty="0" smtClean="0"/>
              <a:t>(</a:t>
            </a:r>
            <a:r>
              <a:rPr lang="sk-SK" sz="1200" b="1" dirty="0" smtClean="0"/>
              <a:t>Janko</a:t>
            </a:r>
            <a:r>
              <a:rPr lang="sk-SK" sz="1200" dirty="0" smtClean="0"/>
              <a:t> číta.)</a:t>
            </a:r>
            <a:endParaRPr lang="sr-Latn-RS" sz="1200" dirty="0"/>
          </a:p>
        </p:txBody>
      </p:sp>
      <p:sp>
        <p:nvSpPr>
          <p:cNvPr id="24" name="Rounded Rectangle 23"/>
          <p:cNvSpPr/>
          <p:nvPr/>
        </p:nvSpPr>
        <p:spPr>
          <a:xfrm>
            <a:off x="2667000" y="5257800"/>
            <a:ext cx="914400" cy="9144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dirty="0" smtClean="0"/>
              <a:t>Nevyjadrený </a:t>
            </a:r>
            <a:r>
              <a:rPr lang="sk-SK" sz="1200" dirty="0" smtClean="0"/>
              <a:t>(Číta.) kto? - </a:t>
            </a:r>
            <a:r>
              <a:rPr lang="sk-SK" sz="1200" b="1" dirty="0" smtClean="0"/>
              <a:t>on</a:t>
            </a:r>
            <a:r>
              <a:rPr lang="sk-SK" sz="1200" dirty="0" smtClean="0"/>
              <a:t> </a:t>
            </a:r>
            <a:endParaRPr lang="sr-Latn-RS" sz="1200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057400" y="21336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362200" y="1981200"/>
            <a:ext cx="0" cy="2438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1371600" y="3048000"/>
            <a:ext cx="228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1371600" y="3352800"/>
            <a:ext cx="2286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2319867" y="5105400"/>
            <a:ext cx="270933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1828800" y="5105400"/>
            <a:ext cx="381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5486400" y="2362200"/>
            <a:ext cx="1143000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Predmet</a:t>
            </a:r>
            <a:r>
              <a:rPr lang="sk-SK" sz="1400" dirty="0" smtClean="0"/>
              <a:t> (3)</a:t>
            </a:r>
            <a:endParaRPr lang="sr-Latn-RS" sz="1400" dirty="0"/>
          </a:p>
        </p:txBody>
      </p:sp>
      <p:sp>
        <p:nvSpPr>
          <p:cNvPr id="50" name="Rounded Rectangle 49"/>
          <p:cNvSpPr/>
          <p:nvPr/>
        </p:nvSpPr>
        <p:spPr>
          <a:xfrm>
            <a:off x="6172200" y="3733800"/>
            <a:ext cx="1143000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Príslovkové určenie </a:t>
            </a:r>
            <a:r>
              <a:rPr lang="sk-SK" sz="1400" dirty="0" smtClean="0"/>
              <a:t>(4)</a:t>
            </a:r>
            <a:endParaRPr lang="sr-Latn-RS" sz="1400" dirty="0"/>
          </a:p>
        </p:txBody>
      </p:sp>
      <p:sp>
        <p:nvSpPr>
          <p:cNvPr id="52" name="Rounded Rectangle 51"/>
          <p:cNvSpPr/>
          <p:nvPr/>
        </p:nvSpPr>
        <p:spPr>
          <a:xfrm>
            <a:off x="6172200" y="4648200"/>
            <a:ext cx="11430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Prívlastok</a:t>
            </a:r>
            <a:r>
              <a:rPr lang="sk-SK" sz="1400" dirty="0" smtClean="0"/>
              <a:t> (5)</a:t>
            </a:r>
            <a:endParaRPr lang="sr-Latn-RS" sz="1400" dirty="0"/>
          </a:p>
        </p:txBody>
      </p:sp>
      <p:sp>
        <p:nvSpPr>
          <p:cNvPr id="53" name="Rounded Rectangle 52"/>
          <p:cNvSpPr/>
          <p:nvPr/>
        </p:nvSpPr>
        <p:spPr>
          <a:xfrm>
            <a:off x="6172200" y="5486400"/>
            <a:ext cx="1143000" cy="457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Prístavok</a:t>
            </a:r>
            <a:r>
              <a:rPr lang="sk-SK" dirty="0" smtClean="0"/>
              <a:t> </a:t>
            </a:r>
            <a:endParaRPr lang="sr-Latn-RS" dirty="0"/>
          </a:p>
        </p:txBody>
      </p:sp>
      <p:sp>
        <p:nvSpPr>
          <p:cNvPr id="54" name="Rounded Rectangle 53"/>
          <p:cNvSpPr/>
          <p:nvPr/>
        </p:nvSpPr>
        <p:spPr>
          <a:xfrm>
            <a:off x="7073899" y="1752600"/>
            <a:ext cx="1384301" cy="76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dirty="0" smtClean="0"/>
              <a:t>Priamy </a:t>
            </a:r>
            <a:r>
              <a:rPr lang="sk-SK" sz="1200" dirty="0" smtClean="0"/>
              <a:t>(bezpredložkový A) Číta </a:t>
            </a:r>
            <a:r>
              <a:rPr lang="sk-SK" sz="1200" b="1" dirty="0" smtClean="0"/>
              <a:t>knihu.</a:t>
            </a:r>
            <a:endParaRPr lang="sr-Latn-RS" sz="1200" b="1" dirty="0"/>
          </a:p>
        </p:txBody>
      </p:sp>
      <p:sp>
        <p:nvSpPr>
          <p:cNvPr id="55" name="Rounded Rectangle 54"/>
          <p:cNvSpPr/>
          <p:nvPr/>
        </p:nvSpPr>
        <p:spPr>
          <a:xfrm>
            <a:off x="7073899" y="2751667"/>
            <a:ext cx="1384301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dirty="0" smtClean="0"/>
              <a:t>Nepriamy </a:t>
            </a:r>
            <a:r>
              <a:rPr lang="sk-SK" sz="1200" dirty="0" smtClean="0"/>
              <a:t>(A s predložkou a ostatné pády)</a:t>
            </a:r>
          </a:p>
          <a:p>
            <a:pPr algn="ctr"/>
            <a:r>
              <a:rPr lang="sk-SK" sz="1200" dirty="0" smtClean="0"/>
              <a:t>Píšem </a:t>
            </a:r>
            <a:r>
              <a:rPr lang="sk-SK" sz="1200" b="1" dirty="0" smtClean="0"/>
              <a:t>mame.</a:t>
            </a:r>
            <a:endParaRPr lang="sr-Latn-RS" sz="1200" b="1" dirty="0"/>
          </a:p>
        </p:txBody>
      </p:sp>
      <p:cxnSp>
        <p:nvCxnSpPr>
          <p:cNvPr id="58" name="Straight Arrow Connector 57"/>
          <p:cNvCxnSpPr/>
          <p:nvPr/>
        </p:nvCxnSpPr>
        <p:spPr>
          <a:xfrm flipH="1">
            <a:off x="6057900" y="1981200"/>
            <a:ext cx="2667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6705600" y="2133600"/>
            <a:ext cx="266700" cy="393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6705600" y="2667000"/>
            <a:ext cx="2667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525682" y="1981200"/>
            <a:ext cx="25400" cy="16848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ounded Rectangle 72"/>
          <p:cNvSpPr/>
          <p:nvPr/>
        </p:nvSpPr>
        <p:spPr>
          <a:xfrm>
            <a:off x="4267200" y="3039533"/>
            <a:ext cx="1295400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dirty="0" smtClean="0"/>
              <a:t>Miesta </a:t>
            </a:r>
            <a:r>
              <a:rPr lang="sk-SK" sz="1200" dirty="0" smtClean="0"/>
              <a:t>(Čítam </a:t>
            </a:r>
            <a:r>
              <a:rPr lang="sk-SK" sz="1200" b="1" dirty="0" smtClean="0"/>
              <a:t>v záhrade.)</a:t>
            </a:r>
            <a:endParaRPr lang="sr-Latn-RS" sz="1200" b="1" dirty="0"/>
          </a:p>
        </p:txBody>
      </p:sp>
      <p:sp>
        <p:nvSpPr>
          <p:cNvPr id="74" name="Rounded Rectangle 73"/>
          <p:cNvSpPr/>
          <p:nvPr/>
        </p:nvSpPr>
        <p:spPr>
          <a:xfrm>
            <a:off x="4267200" y="3666067"/>
            <a:ext cx="1295400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dirty="0" smtClean="0"/>
              <a:t>Času (</a:t>
            </a:r>
            <a:r>
              <a:rPr lang="sk-SK" sz="1200" dirty="0" smtClean="0"/>
              <a:t>Čítam </a:t>
            </a:r>
            <a:r>
              <a:rPr lang="sk-SK" sz="1200" b="1" dirty="0" smtClean="0"/>
              <a:t>večer</a:t>
            </a:r>
            <a:r>
              <a:rPr lang="sk-SK" sz="1200" dirty="0" smtClean="0"/>
              <a:t>.) </a:t>
            </a:r>
            <a:endParaRPr lang="sr-Latn-RS" sz="1200" dirty="0"/>
          </a:p>
        </p:txBody>
      </p:sp>
      <p:sp>
        <p:nvSpPr>
          <p:cNvPr id="75" name="Rounded Rectangle 74"/>
          <p:cNvSpPr/>
          <p:nvPr/>
        </p:nvSpPr>
        <p:spPr>
          <a:xfrm>
            <a:off x="4267200" y="4326467"/>
            <a:ext cx="1295400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dirty="0" smtClean="0"/>
              <a:t>Spôsobu </a:t>
            </a:r>
            <a:r>
              <a:rPr lang="sk-SK" sz="1200" dirty="0" smtClean="0"/>
              <a:t>(</a:t>
            </a:r>
            <a:r>
              <a:rPr lang="sk-SK" sz="1200" b="1" dirty="0" smtClean="0"/>
              <a:t>Pozorne</a:t>
            </a:r>
            <a:r>
              <a:rPr lang="sk-SK" sz="1200" dirty="0" smtClean="0"/>
              <a:t> čítam.)</a:t>
            </a:r>
            <a:endParaRPr lang="sr-Latn-RS" sz="1200" dirty="0"/>
          </a:p>
        </p:txBody>
      </p:sp>
      <p:sp>
        <p:nvSpPr>
          <p:cNvPr id="76" name="Rounded Rectangle 75"/>
          <p:cNvSpPr/>
          <p:nvPr/>
        </p:nvSpPr>
        <p:spPr>
          <a:xfrm>
            <a:off x="4292600" y="4893733"/>
            <a:ext cx="1295400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dirty="0" smtClean="0"/>
              <a:t>Príčiny </a:t>
            </a:r>
            <a:r>
              <a:rPr lang="sk-SK" sz="1200" dirty="0" smtClean="0"/>
              <a:t>(Čítam si </a:t>
            </a:r>
            <a:r>
              <a:rPr lang="sk-SK" sz="1200" b="1" dirty="0" smtClean="0"/>
              <a:t>pre potešenie.</a:t>
            </a:r>
            <a:r>
              <a:rPr lang="sk-SK" sz="1400" dirty="0" smtClean="0"/>
              <a:t>)</a:t>
            </a:r>
            <a:endParaRPr lang="sr-Latn-RS" sz="1400" dirty="0"/>
          </a:p>
        </p:txBody>
      </p:sp>
      <p:cxnSp>
        <p:nvCxnSpPr>
          <p:cNvPr id="78" name="Straight Arrow Connector 77"/>
          <p:cNvCxnSpPr/>
          <p:nvPr/>
        </p:nvCxnSpPr>
        <p:spPr>
          <a:xfrm flipH="1" flipV="1">
            <a:off x="5588000" y="3276601"/>
            <a:ext cx="469900" cy="745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>
            <a:off x="5638800" y="4021667"/>
            <a:ext cx="4191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H="1">
            <a:off x="5638800" y="4038600"/>
            <a:ext cx="419100" cy="5164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H="1">
            <a:off x="5638800" y="4038600"/>
            <a:ext cx="4191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6400800" y="1981200"/>
            <a:ext cx="76200" cy="2590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6629400" y="1828800"/>
            <a:ext cx="209550" cy="3657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ounded Rectangle 107"/>
          <p:cNvSpPr/>
          <p:nvPr/>
        </p:nvSpPr>
        <p:spPr>
          <a:xfrm>
            <a:off x="7586133" y="4021667"/>
            <a:ext cx="1219200" cy="62653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dirty="0" smtClean="0"/>
              <a:t>Zhodný </a:t>
            </a:r>
            <a:r>
              <a:rPr lang="sk-SK" sz="1200" dirty="0" smtClean="0"/>
              <a:t>(drevená lavica)</a:t>
            </a:r>
            <a:endParaRPr lang="sr-Latn-RS" sz="1200" dirty="0"/>
          </a:p>
        </p:txBody>
      </p:sp>
      <p:sp>
        <p:nvSpPr>
          <p:cNvPr id="109" name="Rounded Rectangle 108"/>
          <p:cNvSpPr/>
          <p:nvPr/>
        </p:nvSpPr>
        <p:spPr>
          <a:xfrm>
            <a:off x="7611533" y="4783667"/>
            <a:ext cx="1193800" cy="58843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dirty="0" smtClean="0"/>
              <a:t>Nezhodný</a:t>
            </a:r>
          </a:p>
          <a:p>
            <a:pPr algn="ctr"/>
            <a:r>
              <a:rPr lang="sk-SK" sz="1200" dirty="0" smtClean="0"/>
              <a:t>(lavica z dreva)</a:t>
            </a:r>
            <a:endParaRPr lang="sr-Latn-RS" sz="1200" dirty="0"/>
          </a:p>
        </p:txBody>
      </p:sp>
      <p:sp>
        <p:nvSpPr>
          <p:cNvPr id="110" name="Rounded Rectangle 109"/>
          <p:cNvSpPr/>
          <p:nvPr/>
        </p:nvSpPr>
        <p:spPr>
          <a:xfrm>
            <a:off x="5715001" y="6172200"/>
            <a:ext cx="2133600" cy="457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Belehrad, </a:t>
            </a:r>
            <a:r>
              <a:rPr lang="sk-SK" sz="1200" b="1" dirty="0" smtClean="0"/>
              <a:t>hlavné mesto Srbska,</a:t>
            </a:r>
            <a:r>
              <a:rPr lang="sk-SK" sz="1200" dirty="0" smtClean="0"/>
              <a:t> sa nachádza na Dunaji.</a:t>
            </a:r>
            <a:endParaRPr lang="sr-Latn-RS" sz="1200" dirty="0"/>
          </a:p>
        </p:txBody>
      </p:sp>
      <p:cxnSp>
        <p:nvCxnSpPr>
          <p:cNvPr id="112" name="Straight Arrow Connector 111"/>
          <p:cNvCxnSpPr>
            <a:stCxn id="53" idx="2"/>
            <a:endCxn id="110" idx="0"/>
          </p:cNvCxnSpPr>
          <p:nvPr/>
        </p:nvCxnSpPr>
        <p:spPr>
          <a:xfrm>
            <a:off x="6743700" y="5943600"/>
            <a:ext cx="38101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>
            <a:stCxn id="52" idx="3"/>
            <a:endCxn id="108" idx="1"/>
          </p:cNvCxnSpPr>
          <p:nvPr/>
        </p:nvCxnSpPr>
        <p:spPr>
          <a:xfrm flipV="1">
            <a:off x="7315200" y="4334934"/>
            <a:ext cx="270933" cy="5418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2" idx="3"/>
            <a:endCxn id="109" idx="1"/>
          </p:cNvCxnSpPr>
          <p:nvPr/>
        </p:nvCxnSpPr>
        <p:spPr>
          <a:xfrm>
            <a:off x="7315200" y="4876800"/>
            <a:ext cx="296333" cy="2010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1157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6" grpId="0" animBg="1"/>
      <p:bldP spid="17" grpId="0" animBg="1"/>
      <p:bldP spid="21" grpId="0" animBg="1"/>
      <p:bldP spid="23" grpId="0" animBg="1"/>
      <p:bldP spid="24" grpId="0" animBg="1"/>
      <p:bldP spid="49" grpId="0" animBg="1"/>
      <p:bldP spid="50" grpId="0" animBg="1"/>
      <p:bldP spid="52" grpId="0" animBg="1"/>
      <p:bldP spid="53" grpId="0" animBg="1"/>
      <p:bldP spid="54" grpId="0" animBg="1"/>
      <p:bldP spid="55" grpId="0" animBg="1"/>
      <p:bldP spid="73" grpId="0" animBg="1"/>
      <p:bldP spid="74" grpId="0" animBg="1"/>
      <p:bldP spid="75" grpId="0" animBg="1"/>
      <p:bldP spid="76" grpId="0" animBg="1"/>
      <p:bldP spid="108" grpId="0" animBg="1"/>
      <p:bldP spid="109" grpId="0" animBg="1"/>
      <p:bldP spid="1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ertical Scroll 7"/>
          <p:cNvSpPr/>
          <p:nvPr/>
        </p:nvSpPr>
        <p:spPr>
          <a:xfrm>
            <a:off x="3200400" y="2362200"/>
            <a:ext cx="2057400" cy="1295400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b="1" dirty="0" smtClean="0"/>
              <a:t>Sklady</a:t>
            </a:r>
            <a:endParaRPr lang="sr-Latn-RS" sz="2000" b="1" dirty="0"/>
          </a:p>
        </p:txBody>
      </p:sp>
      <p:sp>
        <p:nvSpPr>
          <p:cNvPr id="13" name="Oval 12"/>
          <p:cNvSpPr/>
          <p:nvPr/>
        </p:nvSpPr>
        <p:spPr>
          <a:xfrm>
            <a:off x="5410200" y="1600200"/>
            <a:ext cx="2362200" cy="990599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600" b="1" dirty="0" smtClean="0"/>
              <a:t>Priraďovací </a:t>
            </a:r>
          </a:p>
          <a:p>
            <a:pPr algn="ctr"/>
            <a:r>
              <a:rPr lang="sk-SK" sz="1400" dirty="0" smtClean="0"/>
              <a:t>(dva rovnaké vetné členy)</a:t>
            </a:r>
            <a:endParaRPr lang="sr-Latn-RS" sz="1400" dirty="0"/>
          </a:p>
        </p:txBody>
      </p:sp>
      <p:sp>
        <p:nvSpPr>
          <p:cNvPr id="14" name="Oval 13"/>
          <p:cNvSpPr/>
          <p:nvPr/>
        </p:nvSpPr>
        <p:spPr>
          <a:xfrm>
            <a:off x="609600" y="1600200"/>
            <a:ext cx="2362200" cy="990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600" b="1" dirty="0" smtClean="0"/>
              <a:t>Prisudzovací </a:t>
            </a:r>
            <a:r>
              <a:rPr lang="sk-SK" sz="1400" dirty="0" smtClean="0"/>
              <a:t>(podmet + prísudok) </a:t>
            </a:r>
            <a:endParaRPr lang="sr-Latn-RS" sz="1400" dirty="0"/>
          </a:p>
        </p:txBody>
      </p:sp>
      <p:sp>
        <p:nvSpPr>
          <p:cNvPr id="16" name="Oval 15"/>
          <p:cNvSpPr/>
          <p:nvPr/>
        </p:nvSpPr>
        <p:spPr>
          <a:xfrm>
            <a:off x="2971800" y="4267201"/>
            <a:ext cx="2667000" cy="1066799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600" b="1" dirty="0" smtClean="0"/>
              <a:t>Určovací</a:t>
            </a:r>
          </a:p>
          <a:p>
            <a:pPr algn="ctr"/>
            <a:r>
              <a:rPr lang="sk-SK" sz="1600" b="1" dirty="0" smtClean="0"/>
              <a:t> </a:t>
            </a:r>
            <a:r>
              <a:rPr lang="sk-SK" sz="1400" dirty="0" smtClean="0"/>
              <a:t>(nadradený + podradený vetný člen)</a:t>
            </a:r>
            <a:endParaRPr lang="sr-Latn-RS" sz="1400" dirty="0"/>
          </a:p>
        </p:txBody>
      </p:sp>
      <p:sp>
        <p:nvSpPr>
          <p:cNvPr id="17" name="Right Arrow 16"/>
          <p:cNvSpPr/>
          <p:nvPr/>
        </p:nvSpPr>
        <p:spPr>
          <a:xfrm rot="19637033">
            <a:off x="5040787" y="2616928"/>
            <a:ext cx="978408" cy="484632"/>
          </a:xfrm>
          <a:prstGeom prst="rightArrow">
            <a:avLst>
              <a:gd name="adj1" fmla="val 43012"/>
              <a:gd name="adj2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8" name="Left Arrow 17"/>
          <p:cNvSpPr/>
          <p:nvPr/>
        </p:nvSpPr>
        <p:spPr>
          <a:xfrm rot="1591283">
            <a:off x="2482597" y="2478945"/>
            <a:ext cx="978408" cy="484632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9" name="Down Arrow 18"/>
          <p:cNvSpPr/>
          <p:nvPr/>
        </p:nvSpPr>
        <p:spPr>
          <a:xfrm>
            <a:off x="4038133" y="3581399"/>
            <a:ext cx="484632" cy="685801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0" name="Cloud 19"/>
          <p:cNvSpPr/>
          <p:nvPr/>
        </p:nvSpPr>
        <p:spPr>
          <a:xfrm>
            <a:off x="270932" y="537633"/>
            <a:ext cx="1828800" cy="8382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dirty="0" smtClean="0"/>
              <a:t>brat = sa učí</a:t>
            </a:r>
            <a:endParaRPr lang="sr-Latn-RS" sz="1400" dirty="0"/>
          </a:p>
        </p:txBody>
      </p:sp>
      <p:sp>
        <p:nvSpPr>
          <p:cNvPr id="21" name="Cloud 20"/>
          <p:cNvSpPr/>
          <p:nvPr/>
        </p:nvSpPr>
        <p:spPr>
          <a:xfrm>
            <a:off x="2209799" y="685800"/>
            <a:ext cx="1676401" cy="9144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dirty="0" smtClean="0"/>
              <a:t>sestra = číta</a:t>
            </a:r>
            <a:endParaRPr lang="sr-Latn-RS" sz="1400" dirty="0"/>
          </a:p>
        </p:txBody>
      </p:sp>
      <p:sp>
        <p:nvSpPr>
          <p:cNvPr id="22" name="Cloud 21"/>
          <p:cNvSpPr/>
          <p:nvPr/>
        </p:nvSpPr>
        <p:spPr>
          <a:xfrm>
            <a:off x="4229100" y="508000"/>
            <a:ext cx="2247900" cy="787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dirty="0" smtClean="0"/>
              <a:t>ovocie + zelenina</a:t>
            </a:r>
            <a:endParaRPr lang="sr-Latn-RS" sz="1400" dirty="0"/>
          </a:p>
        </p:txBody>
      </p:sp>
      <p:sp>
        <p:nvSpPr>
          <p:cNvPr id="23" name="Cloud 22"/>
          <p:cNvSpPr/>
          <p:nvPr/>
        </p:nvSpPr>
        <p:spPr>
          <a:xfrm>
            <a:off x="6781800" y="499533"/>
            <a:ext cx="19812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dirty="0" smtClean="0"/>
              <a:t>mlieko + maslo + chlieb</a:t>
            </a:r>
            <a:endParaRPr lang="sr-Latn-RS" sz="1400" dirty="0"/>
          </a:p>
        </p:txBody>
      </p:sp>
      <p:sp>
        <p:nvSpPr>
          <p:cNvPr id="24" name="Cloud 23"/>
          <p:cNvSpPr/>
          <p:nvPr/>
        </p:nvSpPr>
        <p:spPr>
          <a:xfrm>
            <a:off x="1185332" y="5257800"/>
            <a:ext cx="1938868" cy="114300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k-SK" dirty="0" smtClean="0"/>
              <a:t>Číta </a:t>
            </a:r>
          </a:p>
          <a:p>
            <a:pPr algn="ctr"/>
            <a:endParaRPr lang="sk-SK" dirty="0"/>
          </a:p>
          <a:p>
            <a:pPr algn="r"/>
            <a:r>
              <a:rPr lang="sk-SK" dirty="0" smtClean="0"/>
              <a:t>knihu</a:t>
            </a:r>
            <a:endParaRPr lang="sr-Latn-RS" dirty="0"/>
          </a:p>
        </p:txBody>
      </p:sp>
      <p:sp>
        <p:nvSpPr>
          <p:cNvPr id="25" name="Cloud 24"/>
          <p:cNvSpPr/>
          <p:nvPr/>
        </p:nvSpPr>
        <p:spPr>
          <a:xfrm>
            <a:off x="5638800" y="5333999"/>
            <a:ext cx="1905000" cy="990601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dirty="0" smtClean="0"/>
          </a:p>
          <a:p>
            <a:pPr algn="ctr"/>
            <a:endParaRPr lang="sk-SK" dirty="0"/>
          </a:p>
          <a:p>
            <a:pPr algn="r"/>
            <a:r>
              <a:rPr lang="sk-SK" dirty="0" smtClean="0"/>
              <a:t>pes</a:t>
            </a:r>
          </a:p>
          <a:p>
            <a:pPr algn="ctr"/>
            <a:endParaRPr lang="sk-SK" dirty="0"/>
          </a:p>
          <a:p>
            <a:r>
              <a:rPr lang="sk-SK" dirty="0" smtClean="0"/>
              <a:t>Môj</a:t>
            </a:r>
          </a:p>
          <a:p>
            <a:pPr algn="ctr"/>
            <a:endParaRPr lang="sk-SK" dirty="0"/>
          </a:p>
          <a:p>
            <a:pPr algn="ctr"/>
            <a:endParaRPr lang="sr-Latn-RS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914400" y="1295400"/>
            <a:ext cx="762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1676400" y="1295400"/>
            <a:ext cx="533399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5724162" y="1219200"/>
            <a:ext cx="752838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6477000" y="1295400"/>
            <a:ext cx="533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905000" y="5638800"/>
            <a:ext cx="3810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6266726" y="5715000"/>
            <a:ext cx="476974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4876800" y="5333999"/>
            <a:ext cx="762000" cy="381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3200400" y="5333999"/>
            <a:ext cx="826009" cy="4572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4448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edefined Process 4"/>
          <p:cNvSpPr/>
          <p:nvPr/>
        </p:nvSpPr>
        <p:spPr>
          <a:xfrm>
            <a:off x="3352800" y="2438400"/>
            <a:ext cx="2133600" cy="1066800"/>
          </a:xfrm>
          <a:prstGeom prst="flowChartPredefined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b="1" dirty="0" smtClean="0"/>
              <a:t>Priraďovacie súvetie</a:t>
            </a:r>
            <a:endParaRPr lang="sr-Latn-RS" sz="2000" b="1" dirty="0"/>
          </a:p>
        </p:txBody>
      </p:sp>
      <p:sp>
        <p:nvSpPr>
          <p:cNvPr id="7" name="Flowchart: Alternate Process 6"/>
          <p:cNvSpPr/>
          <p:nvPr/>
        </p:nvSpPr>
        <p:spPr>
          <a:xfrm>
            <a:off x="1447800" y="1752600"/>
            <a:ext cx="1447800" cy="612648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Zlučovacie</a:t>
            </a:r>
            <a:endParaRPr lang="sr-Latn-RS" b="1" dirty="0"/>
          </a:p>
        </p:txBody>
      </p:sp>
      <p:sp>
        <p:nvSpPr>
          <p:cNvPr id="8" name="Flowchart: Alternate Process 7"/>
          <p:cNvSpPr/>
          <p:nvPr/>
        </p:nvSpPr>
        <p:spPr>
          <a:xfrm>
            <a:off x="6019800" y="1818809"/>
            <a:ext cx="1447800" cy="612648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Stupňovacie</a:t>
            </a:r>
            <a:endParaRPr lang="sr-Latn-RS" b="1" dirty="0"/>
          </a:p>
        </p:txBody>
      </p:sp>
      <p:sp>
        <p:nvSpPr>
          <p:cNvPr id="11" name="Flowchart: Alternate Process 10"/>
          <p:cNvSpPr/>
          <p:nvPr/>
        </p:nvSpPr>
        <p:spPr>
          <a:xfrm>
            <a:off x="1447800" y="3723809"/>
            <a:ext cx="1447800" cy="612648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Odporovacie</a:t>
            </a:r>
            <a:endParaRPr lang="sr-Latn-RS" b="1" dirty="0"/>
          </a:p>
        </p:txBody>
      </p:sp>
      <p:sp>
        <p:nvSpPr>
          <p:cNvPr id="12" name="Flowchart: Alternate Process 11"/>
          <p:cNvSpPr/>
          <p:nvPr/>
        </p:nvSpPr>
        <p:spPr>
          <a:xfrm>
            <a:off x="6002866" y="3581400"/>
            <a:ext cx="1464734" cy="612648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Vylučovacie</a:t>
            </a:r>
            <a:endParaRPr lang="sr-Latn-RS" b="1" dirty="0"/>
          </a:p>
        </p:txBody>
      </p:sp>
      <p:cxnSp>
        <p:nvCxnSpPr>
          <p:cNvPr id="14" name="Straight Arrow Connector 13"/>
          <p:cNvCxnSpPr>
            <a:stCxn id="5" idx="3"/>
            <a:endCxn id="8" idx="2"/>
          </p:cNvCxnSpPr>
          <p:nvPr/>
        </p:nvCxnSpPr>
        <p:spPr>
          <a:xfrm flipV="1">
            <a:off x="5486400" y="2431457"/>
            <a:ext cx="1257300" cy="5403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3"/>
            <a:endCxn id="12" idx="0"/>
          </p:cNvCxnSpPr>
          <p:nvPr/>
        </p:nvCxnSpPr>
        <p:spPr>
          <a:xfrm>
            <a:off x="5486400" y="2971800"/>
            <a:ext cx="1248833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5" idx="1"/>
            <a:endCxn id="7" idx="2"/>
          </p:cNvCxnSpPr>
          <p:nvPr/>
        </p:nvCxnSpPr>
        <p:spPr>
          <a:xfrm flipH="1" flipV="1">
            <a:off x="2171700" y="2365248"/>
            <a:ext cx="1181100" cy="6065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5" idx="1"/>
            <a:endCxn id="11" idx="0"/>
          </p:cNvCxnSpPr>
          <p:nvPr/>
        </p:nvCxnSpPr>
        <p:spPr>
          <a:xfrm flipH="1">
            <a:off x="2171700" y="2971800"/>
            <a:ext cx="1181100" cy="7520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lowchart: Alternate Process 25"/>
          <p:cNvSpPr/>
          <p:nvPr/>
        </p:nvSpPr>
        <p:spPr>
          <a:xfrm>
            <a:off x="304800" y="762000"/>
            <a:ext cx="1295400" cy="612648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b="1" dirty="0" smtClean="0"/>
              <a:t>Spojky</a:t>
            </a:r>
            <a:r>
              <a:rPr lang="sk-SK" sz="1200" dirty="0" smtClean="0"/>
              <a:t>: a, i, aj, ani, aj-aj, najprv-potom, </a:t>
            </a:r>
            <a:endParaRPr lang="sr-Latn-RS" sz="1200" dirty="0"/>
          </a:p>
        </p:txBody>
      </p:sp>
      <p:sp>
        <p:nvSpPr>
          <p:cNvPr id="27" name="Flowchart: Alternate Process 26"/>
          <p:cNvSpPr/>
          <p:nvPr/>
        </p:nvSpPr>
        <p:spPr>
          <a:xfrm>
            <a:off x="1989667" y="762000"/>
            <a:ext cx="1591733" cy="612648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b="1" dirty="0" smtClean="0"/>
              <a:t>Príklad</a:t>
            </a:r>
            <a:r>
              <a:rPr lang="sk-SK" sz="1200" dirty="0" smtClean="0"/>
              <a:t>: Aj polievku zjedol, aj zemiaky mu chutili.</a:t>
            </a:r>
            <a:endParaRPr lang="sr-Latn-RS" sz="1200" dirty="0"/>
          </a:p>
        </p:txBody>
      </p:sp>
      <p:sp>
        <p:nvSpPr>
          <p:cNvPr id="28" name="Flowchart: Alternate Process 27"/>
          <p:cNvSpPr/>
          <p:nvPr/>
        </p:nvSpPr>
        <p:spPr>
          <a:xfrm>
            <a:off x="533400" y="5027676"/>
            <a:ext cx="1219200" cy="612648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b="1" dirty="0" smtClean="0"/>
              <a:t>Spojky</a:t>
            </a:r>
            <a:r>
              <a:rPr lang="sk-SK" sz="1200" dirty="0" smtClean="0"/>
              <a:t>:ale, no, lež, jednako, predsa</a:t>
            </a:r>
            <a:endParaRPr lang="sr-Latn-RS" sz="1200" dirty="0"/>
          </a:p>
        </p:txBody>
      </p:sp>
      <p:sp>
        <p:nvSpPr>
          <p:cNvPr id="29" name="Flowchart: Alternate Process 28"/>
          <p:cNvSpPr/>
          <p:nvPr/>
        </p:nvSpPr>
        <p:spPr>
          <a:xfrm>
            <a:off x="2438400" y="4964515"/>
            <a:ext cx="1295400" cy="612648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b="1" dirty="0" smtClean="0"/>
              <a:t>Príklad</a:t>
            </a:r>
            <a:r>
              <a:rPr lang="sk-SK" sz="1200" dirty="0" smtClean="0"/>
              <a:t>: Veľa hovoríte, no málo robíte.</a:t>
            </a:r>
            <a:endParaRPr lang="sr-Latn-RS" dirty="0"/>
          </a:p>
        </p:txBody>
      </p:sp>
      <p:sp>
        <p:nvSpPr>
          <p:cNvPr id="32" name="Flowchart: Alternate Process 31"/>
          <p:cNvSpPr/>
          <p:nvPr/>
        </p:nvSpPr>
        <p:spPr>
          <a:xfrm>
            <a:off x="5257800" y="762000"/>
            <a:ext cx="914400" cy="612648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b="1" dirty="0" smtClean="0"/>
              <a:t>Spojk</a:t>
            </a:r>
            <a:r>
              <a:rPr lang="sk-SK" sz="1200" dirty="0" smtClean="0"/>
              <a:t>y:ba, ba aj, ba i, ešte aj   </a:t>
            </a:r>
            <a:endParaRPr lang="sr-Latn-RS" sz="1200" dirty="0"/>
          </a:p>
        </p:txBody>
      </p:sp>
      <p:sp>
        <p:nvSpPr>
          <p:cNvPr id="33" name="Flowchart: Alternate Process 32"/>
          <p:cNvSpPr/>
          <p:nvPr/>
        </p:nvSpPr>
        <p:spPr>
          <a:xfrm>
            <a:off x="6959600" y="762000"/>
            <a:ext cx="1270000" cy="612648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b="1" dirty="0" smtClean="0"/>
              <a:t>Príklad</a:t>
            </a:r>
            <a:r>
              <a:rPr lang="sk-SK" sz="1200" dirty="0" smtClean="0"/>
              <a:t>: Pes nielen štekal, ešte aj hrýzol.</a:t>
            </a:r>
            <a:endParaRPr lang="sr-Latn-RS" sz="1200" dirty="0"/>
          </a:p>
        </p:txBody>
      </p:sp>
      <p:sp>
        <p:nvSpPr>
          <p:cNvPr id="34" name="Flowchart: Alternate Process 33"/>
          <p:cNvSpPr/>
          <p:nvPr/>
        </p:nvSpPr>
        <p:spPr>
          <a:xfrm>
            <a:off x="5029200" y="4868334"/>
            <a:ext cx="1143000" cy="612648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b="1" dirty="0" smtClean="0"/>
              <a:t>Spojky:</a:t>
            </a:r>
            <a:r>
              <a:rPr lang="sk-SK" sz="1200" dirty="0" smtClean="0"/>
              <a:t> alebo, buď, či, buď-alebo</a:t>
            </a:r>
            <a:endParaRPr lang="sr-Latn-RS" sz="1200" dirty="0"/>
          </a:p>
        </p:txBody>
      </p:sp>
      <p:sp>
        <p:nvSpPr>
          <p:cNvPr id="36" name="Flowchart: Alternate Process 35"/>
          <p:cNvSpPr/>
          <p:nvPr/>
        </p:nvSpPr>
        <p:spPr>
          <a:xfrm>
            <a:off x="6858000" y="4859867"/>
            <a:ext cx="1600200" cy="612648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b="1" dirty="0" smtClean="0"/>
              <a:t>Príklad</a:t>
            </a:r>
            <a:r>
              <a:rPr lang="sk-SK" sz="1200" dirty="0" smtClean="0"/>
              <a:t>: Buď budeš počúvať, alebo si to oprav sám.</a:t>
            </a:r>
            <a:endParaRPr lang="sr-Latn-RS" sz="1200" dirty="0"/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1447800" y="1374648"/>
            <a:ext cx="609600" cy="3779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26" idx="3"/>
            <a:endCxn id="27" idx="1"/>
          </p:cNvCxnSpPr>
          <p:nvPr/>
        </p:nvCxnSpPr>
        <p:spPr>
          <a:xfrm>
            <a:off x="1600200" y="1068324"/>
            <a:ext cx="38946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0"/>
            <a:endCxn id="32" idx="2"/>
          </p:cNvCxnSpPr>
          <p:nvPr/>
        </p:nvCxnSpPr>
        <p:spPr>
          <a:xfrm flipH="1" flipV="1">
            <a:off x="5715000" y="1374648"/>
            <a:ext cx="1028700" cy="4441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32" idx="3"/>
            <a:endCxn id="33" idx="1"/>
          </p:cNvCxnSpPr>
          <p:nvPr/>
        </p:nvCxnSpPr>
        <p:spPr>
          <a:xfrm>
            <a:off x="6172200" y="1068324"/>
            <a:ext cx="787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1" idx="2"/>
            <a:endCxn id="28" idx="0"/>
          </p:cNvCxnSpPr>
          <p:nvPr/>
        </p:nvCxnSpPr>
        <p:spPr>
          <a:xfrm flipH="1">
            <a:off x="1143000" y="4336457"/>
            <a:ext cx="1028700" cy="6912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8" idx="3"/>
            <a:endCxn id="29" idx="1"/>
          </p:cNvCxnSpPr>
          <p:nvPr/>
        </p:nvCxnSpPr>
        <p:spPr>
          <a:xfrm flipV="1">
            <a:off x="1752600" y="5270839"/>
            <a:ext cx="685800" cy="631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2" idx="2"/>
            <a:endCxn id="34" idx="0"/>
          </p:cNvCxnSpPr>
          <p:nvPr/>
        </p:nvCxnSpPr>
        <p:spPr>
          <a:xfrm flipH="1">
            <a:off x="5600700" y="4194048"/>
            <a:ext cx="1134533" cy="6742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4" idx="3"/>
            <a:endCxn id="36" idx="1"/>
          </p:cNvCxnSpPr>
          <p:nvPr/>
        </p:nvCxnSpPr>
        <p:spPr>
          <a:xfrm flipV="1">
            <a:off x="6172200" y="5166191"/>
            <a:ext cx="685800" cy="84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7465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1" grpId="0" animBg="1"/>
      <p:bldP spid="12" grpId="0" animBg="1"/>
      <p:bldP spid="26" grpId="0" animBg="1"/>
      <p:bldP spid="27" grpId="0" animBg="1"/>
      <p:bldP spid="28" grpId="0" animBg="1"/>
      <p:bldP spid="29" grpId="0" animBg="1"/>
      <p:bldP spid="32" grpId="0" animBg="1"/>
      <p:bldP spid="33" grpId="0" animBg="1"/>
      <p:bldP spid="34" grpId="0" animBg="1"/>
      <p:bldP spid="3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loud Callout 17"/>
          <p:cNvSpPr/>
          <p:nvPr/>
        </p:nvSpPr>
        <p:spPr>
          <a:xfrm>
            <a:off x="3124200" y="2209800"/>
            <a:ext cx="2514600" cy="1371600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b="1" dirty="0" smtClean="0"/>
              <a:t>Podraďovacie súvetie</a:t>
            </a:r>
            <a:endParaRPr lang="sr-Latn-RS" sz="2000" b="1" dirty="0"/>
          </a:p>
        </p:txBody>
      </p:sp>
      <p:sp>
        <p:nvSpPr>
          <p:cNvPr id="19" name="Cloud Callout 18"/>
          <p:cNvSpPr/>
          <p:nvPr/>
        </p:nvSpPr>
        <p:spPr>
          <a:xfrm>
            <a:off x="762000" y="277029"/>
            <a:ext cx="2057400" cy="990600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PS s vedľajšou vetou </a:t>
            </a:r>
            <a:r>
              <a:rPr lang="sk-SK" sz="1200" b="1" u="sng" dirty="0" smtClean="0"/>
              <a:t>podmetovou</a:t>
            </a:r>
            <a:endParaRPr lang="sr-Latn-RS" sz="1200" b="1" u="sng" dirty="0"/>
          </a:p>
        </p:txBody>
      </p:sp>
      <p:sp>
        <p:nvSpPr>
          <p:cNvPr id="20" name="Cloud Callout 19"/>
          <p:cNvSpPr/>
          <p:nvPr/>
        </p:nvSpPr>
        <p:spPr>
          <a:xfrm>
            <a:off x="7082041" y="351705"/>
            <a:ext cx="1676400" cy="993648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PS svedľajšou vetou </a:t>
            </a:r>
            <a:r>
              <a:rPr lang="sk-SK" sz="1200" b="1" u="sng" dirty="0" smtClean="0"/>
              <a:t>prívlastkovou</a:t>
            </a:r>
            <a:endParaRPr lang="sr-Latn-RS" sz="1200" b="1" u="sng" dirty="0"/>
          </a:p>
        </p:txBody>
      </p:sp>
      <p:sp>
        <p:nvSpPr>
          <p:cNvPr id="21" name="Cloud Callout 20"/>
          <p:cNvSpPr/>
          <p:nvPr/>
        </p:nvSpPr>
        <p:spPr>
          <a:xfrm>
            <a:off x="4038600" y="177800"/>
            <a:ext cx="1676400" cy="990600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PS s vedľajšou vetou </a:t>
            </a:r>
            <a:r>
              <a:rPr lang="sk-SK" sz="1200" b="1" u="sng" dirty="0" smtClean="0"/>
              <a:t>prísudkovou </a:t>
            </a:r>
            <a:endParaRPr lang="sr-Latn-RS" sz="1200" b="1" u="sng" dirty="0"/>
          </a:p>
        </p:txBody>
      </p:sp>
      <p:sp>
        <p:nvSpPr>
          <p:cNvPr id="22" name="Cloud Callout 21"/>
          <p:cNvSpPr/>
          <p:nvPr/>
        </p:nvSpPr>
        <p:spPr>
          <a:xfrm>
            <a:off x="860017" y="4161705"/>
            <a:ext cx="1824567" cy="91440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PS s vedľajšou vetou </a:t>
            </a:r>
            <a:r>
              <a:rPr lang="sk-SK" sz="1200" b="1" u="sng" dirty="0" smtClean="0"/>
              <a:t>predmetovou</a:t>
            </a:r>
            <a:endParaRPr lang="sr-Latn-RS" sz="1200" b="1" u="sng" dirty="0"/>
          </a:p>
        </p:txBody>
      </p:sp>
      <p:sp>
        <p:nvSpPr>
          <p:cNvPr id="23" name="Cloud Callout 22"/>
          <p:cNvSpPr/>
          <p:nvPr/>
        </p:nvSpPr>
        <p:spPr>
          <a:xfrm>
            <a:off x="5410200" y="4224867"/>
            <a:ext cx="1828800" cy="1036404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PS s vedľajšou vetou </a:t>
            </a:r>
            <a:r>
              <a:rPr lang="sk-SK" sz="1200" b="1" u="sng" dirty="0" smtClean="0"/>
              <a:t>príslovkovou</a:t>
            </a:r>
            <a:endParaRPr lang="sr-Latn-RS" sz="1200" b="1" u="sng" dirty="0"/>
          </a:p>
        </p:txBody>
      </p:sp>
      <p:sp>
        <p:nvSpPr>
          <p:cNvPr id="24" name="Cloud Callout 23"/>
          <p:cNvSpPr/>
          <p:nvPr/>
        </p:nvSpPr>
        <p:spPr>
          <a:xfrm>
            <a:off x="533400" y="1135887"/>
            <a:ext cx="1524000" cy="990600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b="1" dirty="0" smtClean="0"/>
              <a:t>Hnevalo ma</a:t>
            </a:r>
            <a:r>
              <a:rPr lang="sk-SK" sz="1200" dirty="0" smtClean="0"/>
              <a:t>, že ju tu nevidím. </a:t>
            </a:r>
            <a:endParaRPr lang="sr-Latn-RS" sz="1200" dirty="0"/>
          </a:p>
        </p:txBody>
      </p:sp>
      <p:sp>
        <p:nvSpPr>
          <p:cNvPr id="25" name="Cloud Callout 24"/>
          <p:cNvSpPr/>
          <p:nvPr/>
        </p:nvSpPr>
        <p:spPr>
          <a:xfrm>
            <a:off x="3124200" y="848529"/>
            <a:ext cx="1523999" cy="838200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b="1" dirty="0" smtClean="0"/>
              <a:t>Aká matka</a:t>
            </a:r>
            <a:r>
              <a:rPr lang="sk-SK" sz="1200" dirty="0" smtClean="0"/>
              <a:t>, taká Katka.</a:t>
            </a:r>
            <a:endParaRPr lang="sr-Latn-RS" sz="1200" dirty="0"/>
          </a:p>
        </p:txBody>
      </p:sp>
      <p:sp>
        <p:nvSpPr>
          <p:cNvPr id="26" name="Cloud Callout 25"/>
          <p:cNvSpPr/>
          <p:nvPr/>
        </p:nvSpPr>
        <p:spPr>
          <a:xfrm>
            <a:off x="6353908" y="1168400"/>
            <a:ext cx="1566333" cy="993648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b="1" dirty="0" smtClean="0"/>
              <a:t>To je dom, </a:t>
            </a:r>
            <a:r>
              <a:rPr lang="sk-SK" sz="1200" dirty="0" smtClean="0"/>
              <a:t>v ktorom bývam.</a:t>
            </a:r>
            <a:endParaRPr lang="sr-Latn-RS" sz="1200" dirty="0"/>
          </a:p>
        </p:txBody>
      </p:sp>
      <p:sp>
        <p:nvSpPr>
          <p:cNvPr id="27" name="Cloud Callout 26"/>
          <p:cNvSpPr/>
          <p:nvPr/>
        </p:nvSpPr>
        <p:spPr>
          <a:xfrm>
            <a:off x="685800" y="5031387"/>
            <a:ext cx="1608667" cy="776563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b="1" dirty="0" smtClean="0"/>
              <a:t>Vždy sa bojíme </a:t>
            </a:r>
            <a:r>
              <a:rPr lang="sk-SK" sz="1200" dirty="0" smtClean="0"/>
              <a:t>to, čo nechápeme. </a:t>
            </a:r>
            <a:endParaRPr lang="sr-Latn-RS" sz="1200" dirty="0"/>
          </a:p>
        </p:txBody>
      </p:sp>
      <p:sp>
        <p:nvSpPr>
          <p:cNvPr id="28" name="Cloud Callout 27"/>
          <p:cNvSpPr/>
          <p:nvPr/>
        </p:nvSpPr>
        <p:spPr>
          <a:xfrm>
            <a:off x="3959468" y="4589597"/>
            <a:ext cx="1828801" cy="880533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b="1" dirty="0" smtClean="0"/>
              <a:t>Miestna</a:t>
            </a:r>
            <a:r>
              <a:rPr lang="sk-SK" sz="1200" dirty="0" smtClean="0"/>
              <a:t>: Sedeli</a:t>
            </a:r>
            <a:r>
              <a:rPr lang="sk-SK" sz="1200" b="1" dirty="0" smtClean="0"/>
              <a:t> </a:t>
            </a:r>
            <a:r>
              <a:rPr lang="sk-SK" sz="1200" dirty="0" smtClean="0"/>
              <a:t>sme</a:t>
            </a:r>
            <a:r>
              <a:rPr lang="sk-SK" sz="1200" b="1" dirty="0" smtClean="0"/>
              <a:t> tam</a:t>
            </a:r>
            <a:r>
              <a:rPr lang="sk-SK" sz="1200" dirty="0" smtClean="0"/>
              <a:t>, kde hral orchester.</a:t>
            </a:r>
            <a:endParaRPr lang="sr-Latn-RS" sz="1200" dirty="0"/>
          </a:p>
        </p:txBody>
      </p:sp>
      <p:sp>
        <p:nvSpPr>
          <p:cNvPr id="30" name="Cloud Callout 29"/>
          <p:cNvSpPr/>
          <p:nvPr/>
        </p:nvSpPr>
        <p:spPr>
          <a:xfrm>
            <a:off x="5105400" y="5105400"/>
            <a:ext cx="1676400" cy="990599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b="1" dirty="0" smtClean="0"/>
              <a:t>Časová </a:t>
            </a:r>
            <a:r>
              <a:rPr lang="sk-SK" sz="1200" dirty="0" smtClean="0"/>
              <a:t>: Až keď sa ťa opýtajú, </a:t>
            </a:r>
            <a:r>
              <a:rPr lang="sk-SK" sz="1200" b="1" dirty="0" smtClean="0"/>
              <a:t>odpovedaj.</a:t>
            </a:r>
            <a:endParaRPr lang="sr-Latn-RS" sz="1200" b="1" dirty="0"/>
          </a:p>
        </p:txBody>
      </p:sp>
      <p:sp>
        <p:nvSpPr>
          <p:cNvPr id="31" name="Cloud Callout 30"/>
          <p:cNvSpPr/>
          <p:nvPr/>
        </p:nvSpPr>
        <p:spPr>
          <a:xfrm>
            <a:off x="6705600" y="4708988"/>
            <a:ext cx="1752600" cy="1006012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b="1" dirty="0" smtClean="0"/>
              <a:t>Príčinná:</a:t>
            </a:r>
          </a:p>
          <a:p>
            <a:pPr algn="ctr"/>
            <a:r>
              <a:rPr lang="sk-SK" sz="1200" b="1" dirty="0" smtClean="0"/>
              <a:t>Chráni ho, </a:t>
            </a:r>
            <a:r>
              <a:rPr lang="sk-SK" sz="1200" dirty="0" smtClean="0"/>
              <a:t>lebo sa jej páči.</a:t>
            </a:r>
            <a:endParaRPr lang="sr-Latn-RS" sz="1200" dirty="0"/>
          </a:p>
        </p:txBody>
      </p:sp>
      <p:sp>
        <p:nvSpPr>
          <p:cNvPr id="32" name="Cloud Callout 31"/>
          <p:cNvSpPr/>
          <p:nvPr/>
        </p:nvSpPr>
        <p:spPr>
          <a:xfrm>
            <a:off x="6747931" y="3718845"/>
            <a:ext cx="1710269" cy="1027515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b="1" dirty="0" smtClean="0"/>
              <a:t>Spôsobová: Chráni ho, </a:t>
            </a:r>
            <a:r>
              <a:rPr lang="sk-SK" sz="1200" dirty="0" smtClean="0"/>
              <a:t>ako chráni matka svoje deti.</a:t>
            </a:r>
            <a:endParaRPr lang="sr-Latn-RS" sz="1200" dirty="0"/>
          </a:p>
        </p:txBody>
      </p:sp>
      <p:sp>
        <p:nvSpPr>
          <p:cNvPr id="33" name="Cloud Callout 32"/>
          <p:cNvSpPr/>
          <p:nvPr/>
        </p:nvSpPr>
        <p:spPr>
          <a:xfrm>
            <a:off x="2514599" y="2136790"/>
            <a:ext cx="914400" cy="612648"/>
          </a:xfrm>
          <a:prstGeom prst="cloudCallout">
            <a:avLst>
              <a:gd name="adj1" fmla="val 31018"/>
              <a:gd name="adj2" fmla="val 5559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dirty="0" smtClean="0"/>
              <a:t>keď </a:t>
            </a:r>
            <a:endParaRPr lang="sr-Latn-RS" sz="1400" dirty="0"/>
          </a:p>
        </p:txBody>
      </p:sp>
      <p:sp>
        <p:nvSpPr>
          <p:cNvPr id="34" name="Cloud Callout 33"/>
          <p:cNvSpPr/>
          <p:nvPr/>
        </p:nvSpPr>
        <p:spPr>
          <a:xfrm>
            <a:off x="3156438" y="1738973"/>
            <a:ext cx="914400" cy="612648"/>
          </a:xfrm>
          <a:prstGeom prst="cloudCallout">
            <a:avLst>
              <a:gd name="adj1" fmla="val -6018"/>
              <a:gd name="adj2" fmla="val 7079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dirty="0" smtClean="0"/>
              <a:t>lebo</a:t>
            </a:r>
            <a:endParaRPr lang="sr-Latn-RS" sz="1400" dirty="0"/>
          </a:p>
        </p:txBody>
      </p:sp>
      <p:sp>
        <p:nvSpPr>
          <p:cNvPr id="35" name="Cloud Callout 34"/>
          <p:cNvSpPr/>
          <p:nvPr/>
        </p:nvSpPr>
        <p:spPr>
          <a:xfrm>
            <a:off x="4876800" y="1738714"/>
            <a:ext cx="914400" cy="612648"/>
          </a:xfrm>
          <a:prstGeom prst="cloudCallout">
            <a:avLst>
              <a:gd name="adj1" fmla="val -13426"/>
              <a:gd name="adj2" fmla="val 5973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keby</a:t>
            </a:r>
            <a:endParaRPr lang="sr-Latn-RS" sz="1200" dirty="0"/>
          </a:p>
        </p:txBody>
      </p:sp>
      <p:sp>
        <p:nvSpPr>
          <p:cNvPr id="36" name="Cloud Callout 35"/>
          <p:cNvSpPr/>
          <p:nvPr/>
        </p:nvSpPr>
        <p:spPr>
          <a:xfrm>
            <a:off x="2183423" y="2714139"/>
            <a:ext cx="1143000" cy="612648"/>
          </a:xfrm>
          <a:prstGeom prst="cloudCallout">
            <a:avLst>
              <a:gd name="adj1" fmla="val 66204"/>
              <a:gd name="adj2" fmla="val -659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dirty="0" smtClean="0"/>
              <a:t>aký</a:t>
            </a:r>
            <a:endParaRPr lang="sr-Latn-RS" sz="1400" dirty="0"/>
          </a:p>
        </p:txBody>
      </p:sp>
      <p:sp>
        <p:nvSpPr>
          <p:cNvPr id="37" name="Cloud Callout 36"/>
          <p:cNvSpPr/>
          <p:nvPr/>
        </p:nvSpPr>
        <p:spPr>
          <a:xfrm>
            <a:off x="5257800" y="2182029"/>
            <a:ext cx="914400" cy="612648"/>
          </a:xfrm>
          <a:prstGeom prst="cloudCallout">
            <a:avLst>
              <a:gd name="adj1" fmla="val -64351"/>
              <a:gd name="adj2" fmla="val 998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dirty="0" smtClean="0"/>
              <a:t>že</a:t>
            </a:r>
            <a:endParaRPr lang="sr-Latn-RS" sz="1400" dirty="0"/>
          </a:p>
        </p:txBody>
      </p:sp>
      <p:sp>
        <p:nvSpPr>
          <p:cNvPr id="38" name="Cloud Callout 37"/>
          <p:cNvSpPr/>
          <p:nvPr/>
        </p:nvSpPr>
        <p:spPr>
          <a:xfrm>
            <a:off x="5342792" y="2657686"/>
            <a:ext cx="914400" cy="612648"/>
          </a:xfrm>
          <a:prstGeom prst="cloudCallout">
            <a:avLst>
              <a:gd name="adj1" fmla="val -51389"/>
              <a:gd name="adj2" fmla="val -5496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aby</a:t>
            </a:r>
            <a:endParaRPr lang="sr-Latn-RS" sz="1200" dirty="0"/>
          </a:p>
        </p:txBody>
      </p:sp>
      <p:sp>
        <p:nvSpPr>
          <p:cNvPr id="39" name="Cloud Callout 38"/>
          <p:cNvSpPr/>
          <p:nvPr/>
        </p:nvSpPr>
        <p:spPr>
          <a:xfrm>
            <a:off x="2623038" y="3210716"/>
            <a:ext cx="1066800" cy="612648"/>
          </a:xfrm>
          <a:prstGeom prst="cloudCallout">
            <a:avLst>
              <a:gd name="adj1" fmla="val 17130"/>
              <a:gd name="adj2" fmla="val -5082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pretože</a:t>
            </a:r>
            <a:endParaRPr lang="sr-Latn-RS" sz="1200" dirty="0"/>
          </a:p>
        </p:txBody>
      </p:sp>
      <p:sp>
        <p:nvSpPr>
          <p:cNvPr id="40" name="Cloud Callout 39"/>
          <p:cNvSpPr/>
          <p:nvPr/>
        </p:nvSpPr>
        <p:spPr>
          <a:xfrm>
            <a:off x="4885592" y="3201924"/>
            <a:ext cx="914400" cy="612648"/>
          </a:xfrm>
          <a:prstGeom prst="cloudCallout">
            <a:avLst>
              <a:gd name="adj1" fmla="val -16203"/>
              <a:gd name="adj2" fmla="val -5496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ktorý</a:t>
            </a:r>
            <a:endParaRPr lang="sr-Latn-RS" sz="1200" dirty="0"/>
          </a:p>
        </p:txBody>
      </p:sp>
      <p:sp>
        <p:nvSpPr>
          <p:cNvPr id="2" name="Cloud Callout 1"/>
          <p:cNvSpPr/>
          <p:nvPr/>
        </p:nvSpPr>
        <p:spPr>
          <a:xfrm>
            <a:off x="3428999" y="3549057"/>
            <a:ext cx="914400" cy="612648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čo</a:t>
            </a:r>
            <a:endParaRPr lang="sr-Latn-RS" sz="1200" dirty="0"/>
          </a:p>
        </p:txBody>
      </p:sp>
      <p:sp>
        <p:nvSpPr>
          <p:cNvPr id="3" name="Cloud Callout 2"/>
          <p:cNvSpPr/>
          <p:nvPr/>
        </p:nvSpPr>
        <p:spPr>
          <a:xfrm>
            <a:off x="4243754" y="3508248"/>
            <a:ext cx="914400" cy="612648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kto</a:t>
            </a:r>
            <a:endParaRPr lang="sr-Latn-RS" sz="1200" dirty="0"/>
          </a:p>
        </p:txBody>
      </p:sp>
      <p:sp>
        <p:nvSpPr>
          <p:cNvPr id="4" name="Cloud Callout 3"/>
          <p:cNvSpPr/>
          <p:nvPr/>
        </p:nvSpPr>
        <p:spPr>
          <a:xfrm>
            <a:off x="3962400" y="1598689"/>
            <a:ext cx="914400" cy="612648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len čo</a:t>
            </a:r>
            <a:endParaRPr lang="sr-Latn-RS" sz="1200" dirty="0"/>
          </a:p>
        </p:txBody>
      </p:sp>
    </p:spTree>
    <p:extLst>
      <p:ext uri="{BB962C8B-B14F-4D97-AF65-F5344CB8AC3E}">
        <p14:creationId xmlns:p14="http://schemas.microsoft.com/office/powerpoint/2010/main" xmlns="" val="258101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2" grpId="0" animBg="1"/>
      <p:bldP spid="3" grpId="0" animBg="1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710266" y="1325034"/>
            <a:ext cx="5486400" cy="4800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 dirty="0"/>
          </a:p>
        </p:txBody>
      </p:sp>
      <p:sp>
        <p:nvSpPr>
          <p:cNvPr id="7" name="Oval 6"/>
          <p:cNvSpPr/>
          <p:nvPr/>
        </p:nvSpPr>
        <p:spPr>
          <a:xfrm>
            <a:off x="2815167" y="2362200"/>
            <a:ext cx="3124200" cy="2590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Jadro slovnej zásoby:</a:t>
            </a:r>
          </a:p>
          <a:p>
            <a:pPr algn="ctr"/>
            <a:r>
              <a:rPr lang="sk-SK" sz="1600" dirty="0" smtClean="0"/>
              <a:t>2500-3000 slov</a:t>
            </a:r>
            <a:endParaRPr lang="sk-SK" sz="1600" dirty="0"/>
          </a:p>
          <a:p>
            <a:pPr algn="ctr"/>
            <a:r>
              <a:rPr lang="sk-SK" sz="1200" dirty="0" smtClean="0"/>
              <a:t>mama, strom, pekný, päť, človek, pes, rieka </a:t>
            </a:r>
            <a:endParaRPr lang="sr-Latn-RS" sz="1200" dirty="0"/>
          </a:p>
        </p:txBody>
      </p:sp>
      <p:sp>
        <p:nvSpPr>
          <p:cNvPr id="8" name="Rectangle 7"/>
          <p:cNvSpPr/>
          <p:nvPr/>
        </p:nvSpPr>
        <p:spPr>
          <a:xfrm>
            <a:off x="2588683" y="1985433"/>
            <a:ext cx="9144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100" b="1" dirty="0" smtClean="0"/>
              <a:t>archaizmy</a:t>
            </a:r>
            <a:endParaRPr lang="sr-Latn-RS" sz="1100" b="1" dirty="0"/>
          </a:p>
        </p:txBody>
      </p:sp>
      <p:sp>
        <p:nvSpPr>
          <p:cNvPr id="9" name="Rectangle 8"/>
          <p:cNvSpPr/>
          <p:nvPr/>
        </p:nvSpPr>
        <p:spPr>
          <a:xfrm>
            <a:off x="5482167" y="2154767"/>
            <a:ext cx="9144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100" b="1" dirty="0" smtClean="0"/>
              <a:t>historizmy</a:t>
            </a:r>
            <a:endParaRPr lang="sr-Latn-RS" sz="1100" b="1" dirty="0"/>
          </a:p>
        </p:txBody>
      </p:sp>
      <p:sp>
        <p:nvSpPr>
          <p:cNvPr id="10" name="Rectangle 9"/>
          <p:cNvSpPr/>
          <p:nvPr/>
        </p:nvSpPr>
        <p:spPr>
          <a:xfrm>
            <a:off x="6028267" y="3048000"/>
            <a:ext cx="9144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100" b="1" dirty="0" smtClean="0"/>
              <a:t>neologizmy</a:t>
            </a:r>
            <a:endParaRPr lang="sr-Latn-RS" sz="1100" b="1" dirty="0"/>
          </a:p>
        </p:txBody>
      </p:sp>
      <p:sp>
        <p:nvSpPr>
          <p:cNvPr id="11" name="Rectangle 10"/>
          <p:cNvSpPr/>
          <p:nvPr/>
        </p:nvSpPr>
        <p:spPr>
          <a:xfrm>
            <a:off x="5630333" y="4572000"/>
            <a:ext cx="914400" cy="457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100" b="1" dirty="0" smtClean="0"/>
              <a:t>odborné slová</a:t>
            </a:r>
            <a:endParaRPr lang="sr-Latn-RS" sz="1100" b="1" dirty="0"/>
          </a:p>
        </p:txBody>
      </p:sp>
      <p:sp>
        <p:nvSpPr>
          <p:cNvPr id="12" name="Oval 11"/>
          <p:cNvSpPr/>
          <p:nvPr/>
        </p:nvSpPr>
        <p:spPr>
          <a:xfrm>
            <a:off x="6180667" y="427567"/>
            <a:ext cx="914400" cy="914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100" dirty="0" smtClean="0"/>
              <a:t>groš, giľotína, hintov</a:t>
            </a:r>
            <a:endParaRPr lang="sr-Latn-RS" sz="11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939367" y="1219200"/>
            <a:ext cx="309033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828799" y="2819400"/>
            <a:ext cx="986367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100" b="1" dirty="0" smtClean="0"/>
              <a:t>básnické slová</a:t>
            </a:r>
            <a:endParaRPr lang="sr-Latn-RS" sz="1100" b="1" dirty="0"/>
          </a:p>
        </p:txBody>
      </p:sp>
      <p:sp>
        <p:nvSpPr>
          <p:cNvPr id="19" name="Oval 18"/>
          <p:cNvSpPr/>
          <p:nvPr/>
        </p:nvSpPr>
        <p:spPr>
          <a:xfrm>
            <a:off x="7543800" y="2438400"/>
            <a:ext cx="1066799" cy="914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100" dirty="0" smtClean="0"/>
              <a:t>internet, video, softvér </a:t>
            </a:r>
          </a:p>
          <a:p>
            <a:pPr algn="ctr"/>
            <a:endParaRPr lang="sr-Latn-RS" sz="1100" dirty="0"/>
          </a:p>
        </p:txBody>
      </p:sp>
      <p:sp>
        <p:nvSpPr>
          <p:cNvPr id="20" name="Oval 19"/>
          <p:cNvSpPr/>
          <p:nvPr/>
        </p:nvSpPr>
        <p:spPr>
          <a:xfrm>
            <a:off x="1828799" y="359834"/>
            <a:ext cx="1003301" cy="9144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100" dirty="0" smtClean="0"/>
              <a:t>šuster, šnajder, apatieka</a:t>
            </a:r>
            <a:endParaRPr lang="sr-Latn-RS" sz="1100" dirty="0"/>
          </a:p>
        </p:txBody>
      </p:sp>
      <p:sp>
        <p:nvSpPr>
          <p:cNvPr id="21" name="Oval 20"/>
          <p:cNvSpPr/>
          <p:nvPr/>
        </p:nvSpPr>
        <p:spPr>
          <a:xfrm>
            <a:off x="381000" y="2362200"/>
            <a:ext cx="9144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100" dirty="0" smtClean="0"/>
              <a:t>luna, vesna,</a:t>
            </a:r>
          </a:p>
          <a:p>
            <a:pPr algn="ctr"/>
            <a:r>
              <a:rPr lang="sk-SK" sz="1100" dirty="0" smtClean="0"/>
              <a:t>plá</a:t>
            </a:r>
            <a:endParaRPr lang="sr-Latn-RS" sz="1100" dirty="0"/>
          </a:p>
        </p:txBody>
      </p:sp>
      <p:sp>
        <p:nvSpPr>
          <p:cNvPr id="22" name="Oval 21"/>
          <p:cNvSpPr/>
          <p:nvPr/>
        </p:nvSpPr>
        <p:spPr>
          <a:xfrm>
            <a:off x="7120467" y="4648200"/>
            <a:ext cx="1261533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100" dirty="0" smtClean="0"/>
              <a:t>lingvistika, biosféra, </a:t>
            </a:r>
          </a:p>
          <a:p>
            <a:pPr algn="ctr"/>
            <a:r>
              <a:rPr lang="sk-SK" sz="1100" dirty="0" smtClean="0"/>
              <a:t>kyselina sírová</a:t>
            </a:r>
            <a:endParaRPr lang="sr-Latn-RS" sz="1100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667000" y="1274234"/>
            <a:ext cx="330200" cy="6307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371600" y="2895600"/>
            <a:ext cx="381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7010400" y="3048000"/>
            <a:ext cx="533400" cy="2116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6637867" y="4800600"/>
            <a:ext cx="601134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2082800" y="4419600"/>
            <a:ext cx="9144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100" b="1" dirty="0" smtClean="0"/>
              <a:t>nárečové slová</a:t>
            </a:r>
            <a:endParaRPr lang="sr-Latn-RS" sz="1100" b="1" dirty="0"/>
          </a:p>
        </p:txBody>
      </p:sp>
      <p:sp>
        <p:nvSpPr>
          <p:cNvPr id="41" name="Rectangle 40"/>
          <p:cNvSpPr/>
          <p:nvPr/>
        </p:nvSpPr>
        <p:spPr>
          <a:xfrm>
            <a:off x="4495800" y="5410200"/>
            <a:ext cx="914400" cy="457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100" b="1" dirty="0" smtClean="0"/>
              <a:t>slangové slová</a:t>
            </a:r>
            <a:endParaRPr lang="sr-Latn-RS" sz="1100" b="1" dirty="0"/>
          </a:p>
        </p:txBody>
      </p:sp>
      <p:sp>
        <p:nvSpPr>
          <p:cNvPr id="42" name="Explosion 1 41"/>
          <p:cNvSpPr/>
          <p:nvPr/>
        </p:nvSpPr>
        <p:spPr>
          <a:xfrm>
            <a:off x="3276600" y="359834"/>
            <a:ext cx="2353733" cy="2383366"/>
          </a:xfrm>
          <a:prstGeom prst="irregularSeal1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600" b="1" dirty="0" smtClean="0"/>
              <a:t>Okraj slovnej zásoby</a:t>
            </a:r>
            <a:endParaRPr lang="sr-Latn-RS" sz="1600" b="1" dirty="0"/>
          </a:p>
        </p:txBody>
      </p:sp>
      <p:sp>
        <p:nvSpPr>
          <p:cNvPr id="47" name="Oval 46"/>
          <p:cNvSpPr/>
          <p:nvPr/>
        </p:nvSpPr>
        <p:spPr>
          <a:xfrm>
            <a:off x="5791200" y="5676900"/>
            <a:ext cx="914400" cy="914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100" dirty="0" smtClean="0"/>
              <a:t>matika, telka, foťák </a:t>
            </a:r>
            <a:endParaRPr lang="sr-Latn-RS" sz="1100" dirty="0"/>
          </a:p>
        </p:txBody>
      </p:sp>
      <p:sp>
        <p:nvSpPr>
          <p:cNvPr id="48" name="Oval 47"/>
          <p:cNvSpPr/>
          <p:nvPr/>
        </p:nvSpPr>
        <p:spPr>
          <a:xfrm>
            <a:off x="533400" y="4648200"/>
            <a:ext cx="1071033" cy="9144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100" dirty="0" smtClean="0"/>
              <a:t>krumple, kniške, robiv </a:t>
            </a:r>
            <a:endParaRPr lang="sr-Latn-RS" sz="1100" dirty="0"/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5482167" y="5638801"/>
            <a:ext cx="309033" cy="1466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1655233" y="4648200"/>
            <a:ext cx="325967" cy="190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997200" y="5187389"/>
            <a:ext cx="1041400" cy="4514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100" b="1" dirty="0" smtClean="0"/>
              <a:t>deminutíva </a:t>
            </a:r>
            <a:r>
              <a:rPr lang="sk-SK" sz="1100" dirty="0" smtClean="0"/>
              <a:t>(zdrobneniny)</a:t>
            </a:r>
            <a:endParaRPr lang="sr-Latn-RS" sz="1100" dirty="0"/>
          </a:p>
        </p:txBody>
      </p:sp>
      <p:sp>
        <p:nvSpPr>
          <p:cNvPr id="32" name="Oval 31"/>
          <p:cNvSpPr/>
          <p:nvPr/>
        </p:nvSpPr>
        <p:spPr>
          <a:xfrm>
            <a:off x="1981200" y="5712106"/>
            <a:ext cx="1013883" cy="914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100" dirty="0" smtClean="0"/>
              <a:t>hlavička, jazýček, rúčka</a:t>
            </a:r>
            <a:endParaRPr lang="sr-Latn-RS" sz="1100" dirty="0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3045883" y="5712106"/>
            <a:ext cx="279929" cy="307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0157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40" grpId="0" animBg="1"/>
      <p:bldP spid="41" grpId="0" animBg="1"/>
      <p:bldP spid="42" grpId="0" animBg="1"/>
      <p:bldP spid="47" grpId="0" animBg="1"/>
      <p:bldP spid="48" grpId="0" animBg="1"/>
      <p:bldP spid="31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81400" y="2133601"/>
            <a:ext cx="1981200" cy="1219200"/>
          </a:xfrm>
          <a:prstGeom prst="roundRect">
            <a:avLst>
              <a:gd name="adj" fmla="val 3006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>
                <a:latin typeface="Arial Black" pitchFamily="34" charset="0"/>
              </a:rPr>
              <a:t>Lingvistika</a:t>
            </a:r>
          </a:p>
          <a:p>
            <a:pPr algn="ctr"/>
            <a:r>
              <a:rPr lang="sk-SK" dirty="0" smtClean="0">
                <a:solidFill>
                  <a:schemeClr val="tx1"/>
                </a:solidFill>
                <a:latin typeface="Arial Black" pitchFamily="34" charset="0"/>
              </a:rPr>
              <a:t>(</a:t>
            </a:r>
            <a:r>
              <a:rPr lang="sk-SK" sz="1400" dirty="0" smtClean="0">
                <a:solidFill>
                  <a:schemeClr val="tx1"/>
                </a:solidFill>
                <a:latin typeface="Arial Black" pitchFamily="34" charset="0"/>
              </a:rPr>
              <a:t>jazykoveda)</a:t>
            </a:r>
          </a:p>
          <a:p>
            <a:pPr algn="ctr"/>
            <a:r>
              <a:rPr lang="sk-SK" sz="1400" b="1" dirty="0" smtClean="0">
                <a:solidFill>
                  <a:schemeClr val="tx1"/>
                </a:solidFill>
                <a:latin typeface="Arial Black" pitchFamily="34" charset="0"/>
              </a:rPr>
              <a:t>skúma jazyk</a:t>
            </a:r>
            <a:endParaRPr lang="sr-Latn-RS" sz="14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066800" y="990600"/>
            <a:ext cx="2133600" cy="1524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Fonetika </a:t>
            </a:r>
            <a:r>
              <a:rPr lang="sk-SK" sz="1600" dirty="0" smtClean="0"/>
              <a:t>(hláskoslovie)</a:t>
            </a:r>
          </a:p>
          <a:p>
            <a:pPr algn="ctr"/>
            <a:r>
              <a:rPr lang="en-US" sz="1400" dirty="0" smtClean="0"/>
              <a:t>n</a:t>
            </a:r>
            <a:r>
              <a:rPr lang="sk-SK" sz="1400" dirty="0" smtClean="0"/>
              <a:t>áuka o hláskach, o zvukovej stránke jazyka</a:t>
            </a:r>
            <a:endParaRPr lang="sr-Latn-RS" sz="1400" dirty="0"/>
          </a:p>
        </p:txBody>
      </p:sp>
      <p:sp>
        <p:nvSpPr>
          <p:cNvPr id="23" name="Oval 22"/>
          <p:cNvSpPr/>
          <p:nvPr/>
        </p:nvSpPr>
        <p:spPr>
          <a:xfrm>
            <a:off x="5715000" y="1066800"/>
            <a:ext cx="2133600" cy="12192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Lexikológia</a:t>
            </a:r>
          </a:p>
          <a:p>
            <a:pPr algn="ctr"/>
            <a:r>
              <a:rPr lang="sk-SK" sz="1400" dirty="0" smtClean="0"/>
              <a:t>náuka o slovnej zásobe</a:t>
            </a:r>
            <a:endParaRPr lang="sr-Latn-RS" sz="1400" dirty="0"/>
          </a:p>
        </p:txBody>
      </p:sp>
      <p:sp>
        <p:nvSpPr>
          <p:cNvPr id="24" name="Oval 23"/>
          <p:cNvSpPr/>
          <p:nvPr/>
        </p:nvSpPr>
        <p:spPr>
          <a:xfrm>
            <a:off x="3581400" y="3810000"/>
            <a:ext cx="2362200" cy="1676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Gramatika</a:t>
            </a:r>
          </a:p>
          <a:p>
            <a:pPr algn="ctr"/>
            <a:r>
              <a:rPr lang="sk-SK" sz="1400" dirty="0" smtClean="0"/>
              <a:t>náuka o gramatickej stavbe, o ohýbaní slov a spájaní slov vo vete </a:t>
            </a:r>
            <a:endParaRPr lang="sr-Latn-RS" sz="1400" dirty="0"/>
          </a:p>
        </p:txBody>
      </p:sp>
      <p:sp>
        <p:nvSpPr>
          <p:cNvPr id="27" name="Flowchart: Alternate Process 26"/>
          <p:cNvSpPr/>
          <p:nvPr/>
        </p:nvSpPr>
        <p:spPr>
          <a:xfrm>
            <a:off x="1066801" y="5029200"/>
            <a:ext cx="1981199" cy="1376172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Morfológia</a:t>
            </a:r>
          </a:p>
          <a:p>
            <a:pPr algn="ctr"/>
            <a:r>
              <a:rPr lang="sk-SK" sz="1600" dirty="0" smtClean="0"/>
              <a:t>(tvaroslovie)</a:t>
            </a:r>
          </a:p>
          <a:p>
            <a:pPr algn="ctr"/>
            <a:r>
              <a:rPr lang="en-US" sz="1400" dirty="0" smtClean="0"/>
              <a:t>n</a:t>
            </a:r>
            <a:r>
              <a:rPr lang="sk-SK" sz="1400" dirty="0" smtClean="0"/>
              <a:t>áuka o slovných druhoch a gramatických kategóriách</a:t>
            </a:r>
            <a:endParaRPr lang="sr-Latn-RS" sz="1400" dirty="0"/>
          </a:p>
        </p:txBody>
      </p:sp>
      <p:sp>
        <p:nvSpPr>
          <p:cNvPr id="28" name="Flowchart: Alternate Process 27"/>
          <p:cNvSpPr/>
          <p:nvPr/>
        </p:nvSpPr>
        <p:spPr>
          <a:xfrm>
            <a:off x="6477000" y="5105400"/>
            <a:ext cx="1905000" cy="1299972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Syntax</a:t>
            </a:r>
          </a:p>
          <a:p>
            <a:pPr algn="ctr"/>
            <a:r>
              <a:rPr lang="sk-SK" sz="1600" dirty="0" smtClean="0"/>
              <a:t>(skladba)</a:t>
            </a:r>
          </a:p>
          <a:p>
            <a:pPr algn="ctr"/>
            <a:r>
              <a:rPr lang="en-US" sz="1400" dirty="0" smtClean="0"/>
              <a:t>n</a:t>
            </a:r>
            <a:r>
              <a:rPr lang="sk-SK" sz="1400" dirty="0" smtClean="0"/>
              <a:t>áuka o vetných členoch, skladoch a vetách</a:t>
            </a:r>
            <a:endParaRPr lang="sr-Latn-RS" sz="1400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943600" y="4572000"/>
            <a:ext cx="685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3124200" y="4724400"/>
            <a:ext cx="457201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648200" y="3352801"/>
            <a:ext cx="0" cy="4571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5562600" y="2362200"/>
            <a:ext cx="838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 flipV="1">
            <a:off x="2895600" y="2353733"/>
            <a:ext cx="685800" cy="6180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3786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  <p:bldP spid="23" grpId="0" animBg="1"/>
      <p:bldP spid="24" grpId="0" animBg="1"/>
      <p:bldP spid="27" grpId="0" animBg="1"/>
      <p:bldP spid="2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1 4"/>
          <p:cNvSpPr/>
          <p:nvPr/>
        </p:nvSpPr>
        <p:spPr>
          <a:xfrm>
            <a:off x="2895600" y="1828800"/>
            <a:ext cx="3200400" cy="28194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Tvorenie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slov</a:t>
            </a:r>
            <a:endParaRPr lang="sr-Latn-RS" sz="2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821267" y="2133600"/>
            <a:ext cx="2057400" cy="533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/>
              <a:t>Odvod</a:t>
            </a:r>
            <a:r>
              <a:rPr lang="sk-SK" sz="1400" b="1" dirty="0" smtClean="0"/>
              <a:t>z</a:t>
            </a:r>
            <a:r>
              <a:rPr lang="en-US" sz="1400" b="1" dirty="0" err="1" smtClean="0"/>
              <a:t>ovanie</a:t>
            </a:r>
            <a:r>
              <a:rPr lang="sk-SK" sz="1400" b="1" dirty="0" smtClean="0"/>
              <a:t> </a:t>
            </a:r>
          </a:p>
          <a:p>
            <a:pPr algn="ctr"/>
            <a:r>
              <a:rPr lang="sk-SK" sz="1200" dirty="0" smtClean="0"/>
              <a:t>(odvodené slová)</a:t>
            </a:r>
            <a:endParaRPr lang="sr-Latn-RS" sz="1200" dirty="0"/>
          </a:p>
        </p:txBody>
      </p:sp>
      <p:sp>
        <p:nvSpPr>
          <p:cNvPr id="8" name="Rounded Rectangle 7"/>
          <p:cNvSpPr/>
          <p:nvPr/>
        </p:nvSpPr>
        <p:spPr>
          <a:xfrm>
            <a:off x="6096000" y="1981200"/>
            <a:ext cx="2209800" cy="6858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Skladanie</a:t>
            </a:r>
          </a:p>
          <a:p>
            <a:pPr algn="ctr"/>
            <a:r>
              <a:rPr lang="sk-SK" sz="1400" b="1" dirty="0" smtClean="0"/>
              <a:t> </a:t>
            </a:r>
            <a:r>
              <a:rPr lang="sk-SK" sz="1200" dirty="0" smtClean="0"/>
              <a:t>(zložené slová)</a:t>
            </a:r>
            <a:endParaRPr lang="sr-Latn-RS" sz="1200" dirty="0"/>
          </a:p>
        </p:txBody>
      </p:sp>
      <p:sp>
        <p:nvSpPr>
          <p:cNvPr id="9" name="Rounded Rectangle 8"/>
          <p:cNvSpPr/>
          <p:nvPr/>
        </p:nvSpPr>
        <p:spPr>
          <a:xfrm>
            <a:off x="838200" y="4191000"/>
            <a:ext cx="2057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Skracovanie</a:t>
            </a:r>
          </a:p>
          <a:p>
            <a:pPr algn="ctr"/>
            <a:r>
              <a:rPr lang="sk-SK" sz="1200" dirty="0" smtClean="0"/>
              <a:t>(skratky, značky)</a:t>
            </a:r>
            <a:endParaRPr lang="sr-Latn-RS" sz="1200" dirty="0"/>
          </a:p>
        </p:txBody>
      </p:sp>
      <p:sp>
        <p:nvSpPr>
          <p:cNvPr id="10" name="Rounded Rectangle 9"/>
          <p:cNvSpPr/>
          <p:nvPr/>
        </p:nvSpPr>
        <p:spPr>
          <a:xfrm>
            <a:off x="6019800" y="4038600"/>
            <a:ext cx="2209800" cy="533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Spájanie </a:t>
            </a:r>
          </a:p>
          <a:p>
            <a:pPr algn="ctr"/>
            <a:r>
              <a:rPr lang="sk-SK" sz="1400" dirty="0" smtClean="0"/>
              <a:t>(</a:t>
            </a:r>
            <a:r>
              <a:rPr lang="sk-SK" sz="1200" dirty="0" smtClean="0"/>
              <a:t>združené pomenovania)</a:t>
            </a:r>
            <a:endParaRPr lang="sr-Latn-RS" sz="1200" dirty="0"/>
          </a:p>
        </p:txBody>
      </p:sp>
      <p:sp>
        <p:nvSpPr>
          <p:cNvPr id="4" name="Rounded Rectangle 3"/>
          <p:cNvSpPr/>
          <p:nvPr/>
        </p:nvSpPr>
        <p:spPr>
          <a:xfrm>
            <a:off x="152400" y="533400"/>
            <a:ext cx="1077384" cy="914400"/>
          </a:xfrm>
          <a:prstGeom prst="roundRect">
            <a:avLst>
              <a:gd name="adj" fmla="val 2129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Pomocou predpony</a:t>
            </a:r>
          </a:p>
          <a:p>
            <a:pPr algn="ctr"/>
            <a:r>
              <a:rPr lang="sk-SK" sz="1200" dirty="0" smtClean="0"/>
              <a:t>(pre-písať)</a:t>
            </a:r>
            <a:endParaRPr lang="sr-Latn-RS" sz="1200" dirty="0"/>
          </a:p>
        </p:txBody>
      </p:sp>
      <p:sp>
        <p:nvSpPr>
          <p:cNvPr id="6" name="Rounded Rectangle 5"/>
          <p:cNvSpPr/>
          <p:nvPr/>
        </p:nvSpPr>
        <p:spPr>
          <a:xfrm>
            <a:off x="1409699" y="567267"/>
            <a:ext cx="1039283" cy="914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Pomocou prípony</a:t>
            </a:r>
          </a:p>
          <a:p>
            <a:pPr algn="ctr"/>
            <a:r>
              <a:rPr lang="sk-SK" sz="1200" dirty="0" smtClean="0"/>
              <a:t>(dom-ček)</a:t>
            </a:r>
            <a:endParaRPr lang="sr-Latn-RS" sz="1200" dirty="0"/>
          </a:p>
        </p:txBody>
      </p:sp>
      <p:sp>
        <p:nvSpPr>
          <p:cNvPr id="11" name="Rounded Rectangle 10"/>
          <p:cNvSpPr/>
          <p:nvPr/>
        </p:nvSpPr>
        <p:spPr>
          <a:xfrm>
            <a:off x="2590800" y="575734"/>
            <a:ext cx="1143000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Pomocou predpony a prípony</a:t>
            </a:r>
          </a:p>
          <a:p>
            <a:pPr algn="ctr"/>
            <a:r>
              <a:rPr lang="sk-SK" sz="1200" dirty="0" smtClean="0"/>
              <a:t>(prí-zem-ný)</a:t>
            </a:r>
            <a:endParaRPr lang="sr-Latn-RS" sz="1200" dirty="0"/>
          </a:p>
        </p:txBody>
      </p:sp>
      <p:sp>
        <p:nvSpPr>
          <p:cNvPr id="12" name="Rounded Rectangle 11"/>
          <p:cNvSpPr/>
          <p:nvPr/>
        </p:nvSpPr>
        <p:spPr>
          <a:xfrm>
            <a:off x="6324600" y="685800"/>
            <a:ext cx="1676400" cy="80433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Z koreňov dvoch slov</a:t>
            </a:r>
          </a:p>
          <a:p>
            <a:pPr algn="ctr"/>
            <a:r>
              <a:rPr lang="sk-SK" sz="1200" dirty="0" smtClean="0"/>
              <a:t>(zem+guľa=zemeguľa)</a:t>
            </a:r>
            <a:endParaRPr lang="sr-Latn-RS" sz="1200" dirty="0"/>
          </a:p>
        </p:txBody>
      </p:sp>
      <p:sp>
        <p:nvSpPr>
          <p:cNvPr id="13" name="Rounded Rectangle 12"/>
          <p:cNvSpPr/>
          <p:nvPr/>
        </p:nvSpPr>
        <p:spPr>
          <a:xfrm>
            <a:off x="228600" y="5367867"/>
            <a:ext cx="1295400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str., atď., napr.</a:t>
            </a:r>
          </a:p>
          <a:p>
            <a:pPr algn="ctr"/>
            <a:r>
              <a:rPr lang="sk-SK" sz="1200" dirty="0" smtClean="0"/>
              <a:t>(za skratkami píšeme bodku)</a:t>
            </a:r>
            <a:endParaRPr lang="sr-Latn-RS" sz="1200" dirty="0"/>
          </a:p>
        </p:txBody>
      </p:sp>
      <p:sp>
        <p:nvSpPr>
          <p:cNvPr id="14" name="Rounded Rectangle 13"/>
          <p:cNvSpPr/>
          <p:nvPr/>
        </p:nvSpPr>
        <p:spPr>
          <a:xfrm>
            <a:off x="1866900" y="5342467"/>
            <a:ext cx="1409700" cy="9144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km, ZŠ, EU</a:t>
            </a:r>
          </a:p>
          <a:p>
            <a:pPr algn="ctr"/>
            <a:r>
              <a:rPr lang="sk-SK" sz="1200" dirty="0" smtClean="0"/>
              <a:t> (za značkami nepíšeme bodku)</a:t>
            </a:r>
            <a:endParaRPr lang="sr-Latn-RS" sz="1200" dirty="0"/>
          </a:p>
        </p:txBody>
      </p:sp>
      <p:sp>
        <p:nvSpPr>
          <p:cNvPr id="15" name="Rounded Rectangle 14"/>
          <p:cNvSpPr/>
          <p:nvPr/>
        </p:nvSpPr>
        <p:spPr>
          <a:xfrm>
            <a:off x="6400800" y="5207000"/>
            <a:ext cx="1600200" cy="914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zoologická záhrada, dážďovka zemná, minerálna voda, zasadacia sieň</a:t>
            </a:r>
            <a:endParaRPr lang="sr-Latn-RS" sz="1200" dirty="0"/>
          </a:p>
        </p:txBody>
      </p:sp>
      <p:cxnSp>
        <p:nvCxnSpPr>
          <p:cNvPr id="19" name="Straight Arrow Connector 18"/>
          <p:cNvCxnSpPr>
            <a:stCxn id="8" idx="0"/>
          </p:cNvCxnSpPr>
          <p:nvPr/>
        </p:nvCxnSpPr>
        <p:spPr>
          <a:xfrm flipV="1">
            <a:off x="7200900" y="1490134"/>
            <a:ext cx="0" cy="491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7" idx="0"/>
          </p:cNvCxnSpPr>
          <p:nvPr/>
        </p:nvCxnSpPr>
        <p:spPr>
          <a:xfrm flipV="1">
            <a:off x="1849967" y="1600200"/>
            <a:ext cx="1121833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849967" y="1528234"/>
            <a:ext cx="0" cy="5672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7" idx="0"/>
          </p:cNvCxnSpPr>
          <p:nvPr/>
        </p:nvCxnSpPr>
        <p:spPr>
          <a:xfrm flipH="1" flipV="1">
            <a:off x="918635" y="1490134"/>
            <a:ext cx="931332" cy="6434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307167" y="4876800"/>
            <a:ext cx="283633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1066801" y="4876800"/>
            <a:ext cx="325966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7124700" y="4648200"/>
            <a:ext cx="381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5621867" y="2438400"/>
            <a:ext cx="397933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5486400" y="3657600"/>
            <a:ext cx="914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2971800" y="259080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2971800" y="38100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661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4" grpId="0" animBg="1"/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922867"/>
            <a:ext cx="1456268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Synonymá</a:t>
            </a:r>
            <a:endParaRPr lang="sr-Latn-RS" b="1" dirty="0"/>
          </a:p>
        </p:txBody>
      </p:sp>
      <p:sp>
        <p:nvSpPr>
          <p:cNvPr id="6" name="Rectangle 5"/>
          <p:cNvSpPr/>
          <p:nvPr/>
        </p:nvSpPr>
        <p:spPr>
          <a:xfrm>
            <a:off x="3657600" y="922867"/>
            <a:ext cx="14478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Homonymá</a:t>
            </a:r>
            <a:endParaRPr lang="sr-Latn-RS" b="1" dirty="0"/>
          </a:p>
        </p:txBody>
      </p:sp>
      <p:sp>
        <p:nvSpPr>
          <p:cNvPr id="7" name="Rectangle 6"/>
          <p:cNvSpPr/>
          <p:nvPr/>
        </p:nvSpPr>
        <p:spPr>
          <a:xfrm>
            <a:off x="6477000" y="922867"/>
            <a:ext cx="15240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Opozitá / antonymá</a:t>
            </a:r>
            <a:endParaRPr lang="sr-Latn-RS" b="1" dirty="0"/>
          </a:p>
        </p:txBody>
      </p:sp>
      <p:sp>
        <p:nvSpPr>
          <p:cNvPr id="8" name="Down Arrow 7"/>
          <p:cNvSpPr/>
          <p:nvPr/>
        </p:nvSpPr>
        <p:spPr>
          <a:xfrm>
            <a:off x="1476418" y="1981200"/>
            <a:ext cx="484632" cy="978408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9" name="Down Arrow 8"/>
          <p:cNvSpPr/>
          <p:nvPr/>
        </p:nvSpPr>
        <p:spPr>
          <a:xfrm>
            <a:off x="4139184" y="1981200"/>
            <a:ext cx="484632" cy="978408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Down Arrow 9"/>
          <p:cNvSpPr/>
          <p:nvPr/>
        </p:nvSpPr>
        <p:spPr>
          <a:xfrm>
            <a:off x="6996684" y="1981200"/>
            <a:ext cx="484632" cy="978408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1" name="Rounded Rectangle 10"/>
          <p:cNvSpPr/>
          <p:nvPr/>
        </p:nvSpPr>
        <p:spPr>
          <a:xfrm>
            <a:off x="990600" y="3276600"/>
            <a:ext cx="1456268" cy="609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Rovnoznačné slová</a:t>
            </a:r>
            <a:endParaRPr lang="sr-Latn-RS" sz="14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3657600" y="3276600"/>
            <a:ext cx="14478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Rovnozvučné slová</a:t>
            </a:r>
            <a:endParaRPr lang="sr-Latn-RS" sz="14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6553200" y="3206750"/>
            <a:ext cx="1524000" cy="5461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Slová s opačným významom</a:t>
            </a:r>
            <a:endParaRPr lang="sr-Latn-RS" sz="1400" b="1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481316" y="3962400"/>
            <a:ext cx="519684" cy="876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361767" y="3962400"/>
            <a:ext cx="19050" cy="1752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6705600" y="3962400"/>
            <a:ext cx="3810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7481316" y="5060950"/>
            <a:ext cx="1434084" cy="67945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malý – veľký </a:t>
            </a:r>
            <a:endParaRPr lang="sr-Latn-RS" sz="1200" dirty="0"/>
          </a:p>
        </p:txBody>
      </p:sp>
      <p:sp>
        <p:nvSpPr>
          <p:cNvPr id="28" name="Oval 27"/>
          <p:cNvSpPr/>
          <p:nvPr/>
        </p:nvSpPr>
        <p:spPr>
          <a:xfrm>
            <a:off x="6324600" y="5791200"/>
            <a:ext cx="2133600" cy="6858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plakať - smiať sa</a:t>
            </a:r>
            <a:endParaRPr lang="sr-Latn-RS" sz="1200" dirty="0"/>
          </a:p>
        </p:txBody>
      </p:sp>
      <p:sp>
        <p:nvSpPr>
          <p:cNvPr id="29" name="Oval 28"/>
          <p:cNvSpPr/>
          <p:nvPr/>
        </p:nvSpPr>
        <p:spPr>
          <a:xfrm>
            <a:off x="6019800" y="5024967"/>
            <a:ext cx="1143000" cy="6858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deň - noc</a:t>
            </a:r>
            <a:endParaRPr lang="sr-Latn-RS" sz="1200" dirty="0"/>
          </a:p>
        </p:txBody>
      </p:sp>
      <p:sp>
        <p:nvSpPr>
          <p:cNvPr id="33" name="Oval 32"/>
          <p:cNvSpPr/>
          <p:nvPr/>
        </p:nvSpPr>
        <p:spPr>
          <a:xfrm>
            <a:off x="304800" y="4567768"/>
            <a:ext cx="1171618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pekný-krásny-milý</a:t>
            </a:r>
            <a:endParaRPr lang="sr-Latn-RS" sz="1200" dirty="0"/>
          </a:p>
        </p:txBody>
      </p:sp>
      <p:sp>
        <p:nvSpPr>
          <p:cNvPr id="34" name="Oval 33"/>
          <p:cNvSpPr/>
          <p:nvPr/>
        </p:nvSpPr>
        <p:spPr>
          <a:xfrm>
            <a:off x="1096433" y="5626100"/>
            <a:ext cx="1113367" cy="9144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dom-chalupa-budova</a:t>
            </a:r>
            <a:endParaRPr lang="sr-Latn-RS" sz="1200" dirty="0"/>
          </a:p>
        </p:txBody>
      </p:sp>
      <p:sp>
        <p:nvSpPr>
          <p:cNvPr id="35" name="Oval 34"/>
          <p:cNvSpPr/>
          <p:nvPr/>
        </p:nvSpPr>
        <p:spPr>
          <a:xfrm>
            <a:off x="1718734" y="4567767"/>
            <a:ext cx="1253066" cy="9144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plakať-nariekať-bedákať</a:t>
            </a:r>
            <a:endParaRPr lang="sr-Latn-RS" sz="1200" dirty="0"/>
          </a:p>
        </p:txBody>
      </p:sp>
      <p:sp>
        <p:nvSpPr>
          <p:cNvPr id="36" name="Oval 35"/>
          <p:cNvSpPr/>
          <p:nvPr/>
        </p:nvSpPr>
        <p:spPr>
          <a:xfrm>
            <a:off x="3124200" y="4495800"/>
            <a:ext cx="1257300" cy="11303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jazyk </a:t>
            </a:r>
          </a:p>
          <a:p>
            <a:pPr algn="ctr"/>
            <a:r>
              <a:rPr lang="sk-SK" sz="1200" dirty="0" smtClean="0"/>
              <a:t> (v ústach, slovenský, v topánke)</a:t>
            </a:r>
            <a:endParaRPr lang="sr-Latn-RS" sz="1200" dirty="0"/>
          </a:p>
        </p:txBody>
      </p:sp>
      <p:sp>
        <p:nvSpPr>
          <p:cNvPr id="37" name="Oval 36"/>
          <p:cNvSpPr/>
          <p:nvPr/>
        </p:nvSpPr>
        <p:spPr>
          <a:xfrm>
            <a:off x="3752850" y="5676900"/>
            <a:ext cx="1352550" cy="914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hlava </a:t>
            </a:r>
          </a:p>
          <a:p>
            <a:pPr algn="ctr"/>
            <a:r>
              <a:rPr lang="sk-SK" sz="1200" dirty="0" smtClean="0"/>
              <a:t>(časť tela, kapusty, rodiny)</a:t>
            </a:r>
            <a:endParaRPr lang="sr-Latn-RS" sz="1200" dirty="0"/>
          </a:p>
        </p:txBody>
      </p:sp>
      <p:sp>
        <p:nvSpPr>
          <p:cNvPr id="38" name="Oval 37"/>
          <p:cNvSpPr/>
          <p:nvPr/>
        </p:nvSpPr>
        <p:spPr>
          <a:xfrm>
            <a:off x="4495800" y="4508500"/>
            <a:ext cx="1371600" cy="10541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kohútik (vodovodný, na dvore, na komíne</a:t>
            </a:r>
            <a:endParaRPr lang="sr-Latn-RS" sz="1200" dirty="0"/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3657600" y="3962400"/>
            <a:ext cx="381000" cy="438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381500" y="4038600"/>
            <a:ext cx="57150" cy="152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648200" y="4038600"/>
            <a:ext cx="3048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897467" y="3962400"/>
            <a:ext cx="397933" cy="584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600200" y="4038600"/>
            <a:ext cx="52916" cy="14435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1981200" y="4038600"/>
            <a:ext cx="228600" cy="508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6461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7" grpId="0" animBg="1"/>
      <p:bldP spid="28" grpId="0" animBg="1"/>
      <p:bldP spid="29" grpId="0" animBg="1"/>
      <p:bldP spid="33" grpId="0" animBg="1"/>
      <p:bldP spid="34" grpId="0" animBg="1"/>
      <p:bldP spid="35" grpId="0" animBg="1"/>
      <p:bldP spid="37" grpId="0" animBg="1"/>
      <p:bldP spid="3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691400" y="139700"/>
            <a:ext cx="2345265" cy="685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b="1" dirty="0" smtClean="0"/>
              <a:t>Štýly </a:t>
            </a:r>
            <a:endParaRPr lang="sr-Latn-RS" sz="20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1498599" y="825500"/>
            <a:ext cx="2133600" cy="6985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Hovorový </a:t>
            </a:r>
          </a:p>
          <a:p>
            <a:pPr algn="ctr"/>
            <a:r>
              <a:rPr lang="sk-SK" sz="1400" dirty="0" smtClean="0"/>
              <a:t>(ústny, súkromný, situačný, expresívny)</a:t>
            </a:r>
            <a:endParaRPr lang="sr-Latn-RS" sz="1400" dirty="0"/>
          </a:p>
        </p:txBody>
      </p:sp>
      <p:sp>
        <p:nvSpPr>
          <p:cNvPr id="18" name="Rounded Rectangle 17"/>
          <p:cNvSpPr/>
          <p:nvPr/>
        </p:nvSpPr>
        <p:spPr>
          <a:xfrm>
            <a:off x="1498599" y="1752600"/>
            <a:ext cx="2133600" cy="762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Administratívny </a:t>
            </a:r>
          </a:p>
          <a:p>
            <a:pPr algn="ctr"/>
            <a:r>
              <a:rPr lang="sk-SK" sz="1400" dirty="0" smtClean="0"/>
              <a:t>(písomný, vecný, neutrálny)</a:t>
            </a:r>
            <a:endParaRPr lang="sr-Latn-RS" sz="1400" dirty="0"/>
          </a:p>
        </p:txBody>
      </p:sp>
      <p:sp>
        <p:nvSpPr>
          <p:cNvPr id="19" name="Rounded Rectangle 18"/>
          <p:cNvSpPr/>
          <p:nvPr/>
        </p:nvSpPr>
        <p:spPr>
          <a:xfrm>
            <a:off x="1490133" y="3733800"/>
            <a:ext cx="2133600" cy="762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Publicistický</a:t>
            </a:r>
            <a:r>
              <a:rPr lang="sk-SK" dirty="0" smtClean="0"/>
              <a:t> </a:t>
            </a:r>
            <a:r>
              <a:rPr lang="sk-SK" sz="1400" dirty="0" smtClean="0"/>
              <a:t>(písomný, verejný, aktuálny)</a:t>
            </a:r>
            <a:endParaRPr lang="sr-Latn-RS" sz="1400" dirty="0"/>
          </a:p>
        </p:txBody>
      </p:sp>
      <p:sp>
        <p:nvSpPr>
          <p:cNvPr id="20" name="Rounded Rectangle 19"/>
          <p:cNvSpPr/>
          <p:nvPr/>
        </p:nvSpPr>
        <p:spPr>
          <a:xfrm>
            <a:off x="1507066" y="5753100"/>
            <a:ext cx="2116667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Umelecký</a:t>
            </a:r>
            <a:r>
              <a:rPr lang="sk-SK" dirty="0" smtClean="0"/>
              <a:t> </a:t>
            </a:r>
            <a:r>
              <a:rPr lang="sk-SK" sz="1400" dirty="0" smtClean="0"/>
              <a:t>(subjektívny, expresívny, obrazný)</a:t>
            </a:r>
            <a:endParaRPr lang="sr-Latn-RS" sz="1400" dirty="0"/>
          </a:p>
        </p:txBody>
      </p:sp>
      <p:sp>
        <p:nvSpPr>
          <p:cNvPr id="21" name="Rounded Rectangle 20"/>
          <p:cNvSpPr/>
          <p:nvPr/>
        </p:nvSpPr>
        <p:spPr>
          <a:xfrm>
            <a:off x="1473199" y="4800600"/>
            <a:ext cx="2125133" cy="609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Rečnícky </a:t>
            </a:r>
            <a:r>
              <a:rPr lang="sk-SK" sz="1400" dirty="0" smtClean="0"/>
              <a:t>(ústny, verejný) </a:t>
            </a:r>
            <a:endParaRPr lang="sr-Latn-RS" sz="1400" dirty="0"/>
          </a:p>
        </p:txBody>
      </p:sp>
      <p:sp>
        <p:nvSpPr>
          <p:cNvPr id="23" name="Rounded Rectangle 22"/>
          <p:cNvSpPr/>
          <p:nvPr/>
        </p:nvSpPr>
        <p:spPr>
          <a:xfrm>
            <a:off x="1473199" y="2819400"/>
            <a:ext cx="2133600" cy="6096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Náučný</a:t>
            </a:r>
            <a:r>
              <a:rPr lang="sk-SK" dirty="0" smtClean="0"/>
              <a:t> </a:t>
            </a:r>
            <a:r>
              <a:rPr lang="sk-SK" sz="1400" dirty="0" smtClean="0"/>
              <a:t>(písomný, monologický, odborný)</a:t>
            </a:r>
            <a:endParaRPr lang="sr-Latn-RS" sz="1400" dirty="0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1159934" y="482600"/>
            <a:ext cx="15832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143000" y="482600"/>
            <a:ext cx="0" cy="561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16" idx="1"/>
          </p:cNvCxnSpPr>
          <p:nvPr/>
        </p:nvCxnSpPr>
        <p:spPr>
          <a:xfrm>
            <a:off x="1134533" y="1174750"/>
            <a:ext cx="364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18" idx="1"/>
          </p:cNvCxnSpPr>
          <p:nvPr/>
        </p:nvCxnSpPr>
        <p:spPr>
          <a:xfrm>
            <a:off x="1143000" y="2133600"/>
            <a:ext cx="3555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23" idx="1"/>
          </p:cNvCxnSpPr>
          <p:nvPr/>
        </p:nvCxnSpPr>
        <p:spPr>
          <a:xfrm>
            <a:off x="1143000" y="3124200"/>
            <a:ext cx="3301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19" idx="1"/>
          </p:cNvCxnSpPr>
          <p:nvPr/>
        </p:nvCxnSpPr>
        <p:spPr>
          <a:xfrm>
            <a:off x="1143000" y="4114800"/>
            <a:ext cx="3471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21" idx="1"/>
          </p:cNvCxnSpPr>
          <p:nvPr/>
        </p:nvCxnSpPr>
        <p:spPr>
          <a:xfrm>
            <a:off x="1134533" y="5105400"/>
            <a:ext cx="3386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20" idx="1"/>
          </p:cNvCxnSpPr>
          <p:nvPr/>
        </p:nvCxnSpPr>
        <p:spPr>
          <a:xfrm>
            <a:off x="1151467" y="6096000"/>
            <a:ext cx="3555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ounded Rectangle 65"/>
          <p:cNvSpPr/>
          <p:nvPr/>
        </p:nvSpPr>
        <p:spPr>
          <a:xfrm>
            <a:off x="4038600" y="914400"/>
            <a:ext cx="2362200" cy="6096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Rozprávanie, dialógy, debata, telefonický rozhovor, klebety, súkromný list, SMS, e-mail...</a:t>
            </a:r>
            <a:endParaRPr lang="sr-Latn-RS" sz="1200" dirty="0"/>
          </a:p>
        </p:txBody>
      </p:sp>
      <p:sp>
        <p:nvSpPr>
          <p:cNvPr id="67" name="Rounded Rectangle 66"/>
          <p:cNvSpPr/>
          <p:nvPr/>
        </p:nvSpPr>
        <p:spPr>
          <a:xfrm>
            <a:off x="4013200" y="1828800"/>
            <a:ext cx="2387600" cy="6096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Úradný list, žiadosť, životopis, pozvánka, zápisnica, vysvedčenie...</a:t>
            </a:r>
            <a:endParaRPr lang="sr-Latn-RS" sz="1200" dirty="0"/>
          </a:p>
        </p:txBody>
      </p:sp>
      <p:sp>
        <p:nvSpPr>
          <p:cNvPr id="68" name="Rounded Rectangle 67"/>
          <p:cNvSpPr/>
          <p:nvPr/>
        </p:nvSpPr>
        <p:spPr>
          <a:xfrm>
            <a:off x="4047066" y="2819400"/>
            <a:ext cx="2353733" cy="6096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Referát, esej, prednáška, kritika, odborný posudok, úvaha...</a:t>
            </a:r>
            <a:endParaRPr lang="sr-Latn-RS" sz="1200" dirty="0"/>
          </a:p>
        </p:txBody>
      </p:sp>
      <p:sp>
        <p:nvSpPr>
          <p:cNvPr id="69" name="Rounded Rectangle 68"/>
          <p:cNvSpPr/>
          <p:nvPr/>
        </p:nvSpPr>
        <p:spPr>
          <a:xfrm>
            <a:off x="4047066" y="3750733"/>
            <a:ext cx="2353734" cy="59266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Správa, reportáž, komentár, interview, fejtón, úvodník...</a:t>
            </a:r>
            <a:endParaRPr lang="sr-Latn-RS" sz="1200" dirty="0"/>
          </a:p>
        </p:txBody>
      </p:sp>
      <p:sp>
        <p:nvSpPr>
          <p:cNvPr id="70" name="Rounded Rectangle 69"/>
          <p:cNvSpPr/>
          <p:nvPr/>
        </p:nvSpPr>
        <p:spPr>
          <a:xfrm>
            <a:off x="4055533" y="4766733"/>
            <a:ext cx="2345266" cy="64346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Slávnostný prejav, politický prejav, prednáška, príhovor, diskusný príspevok...</a:t>
            </a:r>
            <a:endParaRPr lang="sr-Latn-RS" sz="1200" dirty="0"/>
          </a:p>
        </p:txBody>
      </p:sp>
      <p:sp>
        <p:nvSpPr>
          <p:cNvPr id="71" name="Rounded Rectangle 70"/>
          <p:cNvSpPr/>
          <p:nvPr/>
        </p:nvSpPr>
        <p:spPr>
          <a:xfrm>
            <a:off x="4114800" y="5757333"/>
            <a:ext cx="2285998" cy="64346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Lyrická báseň, dráma, poviedka, novela, román, veselohra, muzikál...</a:t>
            </a:r>
            <a:endParaRPr lang="sr-Latn-RS" sz="1200" dirty="0"/>
          </a:p>
        </p:txBody>
      </p:sp>
      <p:cxnSp>
        <p:nvCxnSpPr>
          <p:cNvPr id="84" name="Straight Connector 83"/>
          <p:cNvCxnSpPr/>
          <p:nvPr/>
        </p:nvCxnSpPr>
        <p:spPr>
          <a:xfrm>
            <a:off x="3632199" y="1295400"/>
            <a:ext cx="3810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18" idx="3"/>
            <a:endCxn id="67" idx="1"/>
          </p:cNvCxnSpPr>
          <p:nvPr/>
        </p:nvCxnSpPr>
        <p:spPr>
          <a:xfrm>
            <a:off x="3632199" y="2133600"/>
            <a:ext cx="3810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23" idx="3"/>
            <a:endCxn id="68" idx="1"/>
          </p:cNvCxnSpPr>
          <p:nvPr/>
        </p:nvCxnSpPr>
        <p:spPr>
          <a:xfrm>
            <a:off x="3606799" y="3124200"/>
            <a:ext cx="4402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19" idx="3"/>
          </p:cNvCxnSpPr>
          <p:nvPr/>
        </p:nvCxnSpPr>
        <p:spPr>
          <a:xfrm>
            <a:off x="3623733" y="4114800"/>
            <a:ext cx="4233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21" idx="3"/>
            <a:endCxn id="70" idx="1"/>
          </p:cNvCxnSpPr>
          <p:nvPr/>
        </p:nvCxnSpPr>
        <p:spPr>
          <a:xfrm flipV="1">
            <a:off x="3598332" y="5088467"/>
            <a:ext cx="457201" cy="169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endCxn id="71" idx="1"/>
          </p:cNvCxnSpPr>
          <p:nvPr/>
        </p:nvCxnSpPr>
        <p:spPr>
          <a:xfrm flipV="1">
            <a:off x="3657600" y="6079067"/>
            <a:ext cx="457200" cy="169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zdravljemdobogatstva.files.wordpress.com/2013/03/govornik-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133600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629400" y="188826"/>
            <a:ext cx="1524000" cy="5875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dirty="0" smtClean="0"/>
          </a:p>
          <a:p>
            <a:pPr algn="ctr"/>
            <a:r>
              <a:rPr lang="sk-SK" b="1" dirty="0" smtClean="0"/>
              <a:t>Útvary</a:t>
            </a:r>
          </a:p>
          <a:p>
            <a:pPr algn="ctr"/>
            <a:endParaRPr lang="sr-Latn-RS" dirty="0"/>
          </a:p>
        </p:txBody>
      </p:sp>
      <p:cxnSp>
        <p:nvCxnSpPr>
          <p:cNvPr id="6" name="Straight Connector 5"/>
          <p:cNvCxnSpPr>
            <a:endCxn id="66" idx="3"/>
          </p:cNvCxnSpPr>
          <p:nvPr/>
        </p:nvCxnSpPr>
        <p:spPr>
          <a:xfrm flipH="1">
            <a:off x="6400800" y="762000"/>
            <a:ext cx="9906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7063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990599" y="1081454"/>
            <a:ext cx="16764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600" b="1" dirty="0" smtClean="0"/>
              <a:t>Informačný</a:t>
            </a:r>
            <a:endParaRPr lang="sr-Latn-RS" sz="1600" b="1" dirty="0"/>
          </a:p>
        </p:txBody>
      </p:sp>
      <p:sp>
        <p:nvSpPr>
          <p:cNvPr id="6" name="Oval 5"/>
          <p:cNvSpPr/>
          <p:nvPr/>
        </p:nvSpPr>
        <p:spPr>
          <a:xfrm>
            <a:off x="990601" y="2438400"/>
            <a:ext cx="1600199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600" b="1" dirty="0" smtClean="0"/>
              <a:t>Rozprávací</a:t>
            </a:r>
            <a:endParaRPr lang="sr-Latn-RS" sz="1600" b="1" dirty="0"/>
          </a:p>
        </p:txBody>
      </p:sp>
      <p:sp>
        <p:nvSpPr>
          <p:cNvPr id="7" name="Oval 6"/>
          <p:cNvSpPr/>
          <p:nvPr/>
        </p:nvSpPr>
        <p:spPr>
          <a:xfrm>
            <a:off x="990602" y="3886200"/>
            <a:ext cx="1600198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600" b="1" dirty="0" smtClean="0"/>
              <a:t>Opisný</a:t>
            </a:r>
            <a:endParaRPr lang="sr-Latn-RS" sz="1600" b="1" dirty="0"/>
          </a:p>
        </p:txBody>
      </p:sp>
      <p:sp>
        <p:nvSpPr>
          <p:cNvPr id="8" name="Oval 7"/>
          <p:cNvSpPr/>
          <p:nvPr/>
        </p:nvSpPr>
        <p:spPr>
          <a:xfrm>
            <a:off x="990599" y="5301762"/>
            <a:ext cx="15240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600" b="1" dirty="0" smtClean="0"/>
              <a:t>Výkladový</a:t>
            </a:r>
            <a:endParaRPr lang="sr-Latn-RS" sz="1600" b="1" dirty="0"/>
          </a:p>
        </p:txBody>
      </p:sp>
      <p:sp>
        <p:nvSpPr>
          <p:cNvPr id="9" name="Oval 8"/>
          <p:cNvSpPr/>
          <p:nvPr/>
        </p:nvSpPr>
        <p:spPr>
          <a:xfrm>
            <a:off x="3458308" y="1424354"/>
            <a:ext cx="2057400" cy="914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Stručné údaje na otázky: kto? čo? kedy? kde? ako? prečo?</a:t>
            </a:r>
            <a:endParaRPr lang="sr-Latn-RS" sz="1200" dirty="0"/>
          </a:p>
        </p:txBody>
      </p:sp>
      <p:sp>
        <p:nvSpPr>
          <p:cNvPr id="10" name="Oval 9"/>
          <p:cNvSpPr/>
          <p:nvPr/>
        </p:nvSpPr>
        <p:spPr>
          <a:xfrm>
            <a:off x="3470031" y="2535115"/>
            <a:ext cx="2057400" cy="990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Zaujímavé udalosti, zážitky, príhody v časovej postupnosti</a:t>
            </a:r>
            <a:endParaRPr lang="sr-Latn-RS" sz="1200" dirty="0"/>
          </a:p>
        </p:txBody>
      </p:sp>
      <p:sp>
        <p:nvSpPr>
          <p:cNvPr id="11" name="Oval 10"/>
          <p:cNvSpPr/>
          <p:nvPr/>
        </p:nvSpPr>
        <p:spPr>
          <a:xfrm>
            <a:off x="3505200" y="3810000"/>
            <a:ext cx="2057400" cy="990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Vecné vzťahy, znaky, vlastnosti, pracovný postup</a:t>
            </a:r>
            <a:endParaRPr lang="sr-Latn-RS" sz="1200" dirty="0"/>
          </a:p>
        </p:txBody>
      </p:sp>
      <p:sp>
        <p:nvSpPr>
          <p:cNvPr id="12" name="Oval 11"/>
          <p:cNvSpPr/>
          <p:nvPr/>
        </p:nvSpPr>
        <p:spPr>
          <a:xfrm>
            <a:off x="3581400" y="4983773"/>
            <a:ext cx="2133600" cy="103456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Vnútorné vzťahy (príčinné a dôsledkové), hodnotenie a vlastné názory</a:t>
            </a:r>
            <a:endParaRPr lang="sr-Latn-RS" sz="1200" dirty="0"/>
          </a:p>
        </p:txBody>
      </p:sp>
      <p:sp>
        <p:nvSpPr>
          <p:cNvPr id="13" name="Oval 12"/>
          <p:cNvSpPr/>
          <p:nvPr/>
        </p:nvSpPr>
        <p:spPr>
          <a:xfrm>
            <a:off x="5943600" y="1049215"/>
            <a:ext cx="2438400" cy="914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správa, oznámenie, plagát, inzerát, telegram, list, zápisnica</a:t>
            </a:r>
            <a:endParaRPr lang="sr-Latn-RS" sz="1200" dirty="0"/>
          </a:p>
        </p:txBody>
      </p:sp>
      <p:sp>
        <p:nvSpPr>
          <p:cNvPr id="14" name="Oval 13"/>
          <p:cNvSpPr/>
          <p:nvPr/>
        </p:nvSpPr>
        <p:spPr>
          <a:xfrm>
            <a:off x="5943600" y="2338754"/>
            <a:ext cx="2438400" cy="914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rozprávanie, bájka, poviedka, novela, román, povesť</a:t>
            </a:r>
            <a:endParaRPr lang="sr-Latn-RS" sz="1200" dirty="0"/>
          </a:p>
        </p:txBody>
      </p:sp>
      <p:sp>
        <p:nvSpPr>
          <p:cNvPr id="15" name="Oval 14"/>
          <p:cNvSpPr/>
          <p:nvPr/>
        </p:nvSpPr>
        <p:spPr>
          <a:xfrm>
            <a:off x="6019800" y="3675185"/>
            <a:ext cx="2362200" cy="914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opis, návod na použitie, životopis, posudok, charakteristika, reportáž</a:t>
            </a:r>
            <a:endParaRPr lang="sr-Latn-RS" sz="1200" dirty="0"/>
          </a:p>
        </p:txBody>
      </p:sp>
      <p:sp>
        <p:nvSpPr>
          <p:cNvPr id="16" name="Oval 15"/>
          <p:cNvSpPr/>
          <p:nvPr/>
        </p:nvSpPr>
        <p:spPr>
          <a:xfrm>
            <a:off x="6248400" y="4983773"/>
            <a:ext cx="2209800" cy="914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výklad, referát, diskusný príspevok, úvaha, recenzia, kritika </a:t>
            </a:r>
            <a:endParaRPr lang="sr-Latn-RS" sz="1200" dirty="0"/>
          </a:p>
        </p:txBody>
      </p:sp>
      <p:sp>
        <p:nvSpPr>
          <p:cNvPr id="17" name="Oval 16"/>
          <p:cNvSpPr/>
          <p:nvPr/>
        </p:nvSpPr>
        <p:spPr>
          <a:xfrm>
            <a:off x="2590800" y="260838"/>
            <a:ext cx="3352800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b="1" dirty="0" smtClean="0"/>
              <a:t>Slohové postupy</a:t>
            </a:r>
            <a:endParaRPr lang="sr-Latn-RS" sz="2000" b="1" dirty="0"/>
          </a:p>
        </p:txBody>
      </p:sp>
      <p:cxnSp>
        <p:nvCxnSpPr>
          <p:cNvPr id="22" name="Straight Connector 21"/>
          <p:cNvCxnSpPr>
            <a:stCxn id="5" idx="6"/>
            <a:endCxn id="9" idx="2"/>
          </p:cNvCxnSpPr>
          <p:nvPr/>
        </p:nvCxnSpPr>
        <p:spPr>
          <a:xfrm>
            <a:off x="2666999" y="1538654"/>
            <a:ext cx="791309" cy="342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6" idx="6"/>
            <a:endCxn id="10" idx="2"/>
          </p:cNvCxnSpPr>
          <p:nvPr/>
        </p:nvCxnSpPr>
        <p:spPr>
          <a:xfrm>
            <a:off x="2590800" y="2895600"/>
            <a:ext cx="879231" cy="1348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7" idx="6"/>
            <a:endCxn id="11" idx="2"/>
          </p:cNvCxnSpPr>
          <p:nvPr/>
        </p:nvCxnSpPr>
        <p:spPr>
          <a:xfrm flipV="1">
            <a:off x="2590800" y="4305300"/>
            <a:ext cx="9144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8" idx="6"/>
            <a:endCxn id="12" idx="2"/>
          </p:cNvCxnSpPr>
          <p:nvPr/>
        </p:nvCxnSpPr>
        <p:spPr>
          <a:xfrm flipV="1">
            <a:off x="2514599" y="5501054"/>
            <a:ext cx="1066801" cy="2579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7" idx="2"/>
            <a:endCxn id="5" idx="0"/>
          </p:cNvCxnSpPr>
          <p:nvPr/>
        </p:nvCxnSpPr>
        <p:spPr>
          <a:xfrm flipH="1">
            <a:off x="1828799" y="718038"/>
            <a:ext cx="762001" cy="363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5" idx="4"/>
            <a:endCxn id="6" idx="0"/>
          </p:cNvCxnSpPr>
          <p:nvPr/>
        </p:nvCxnSpPr>
        <p:spPr>
          <a:xfrm flipH="1">
            <a:off x="1790701" y="1995854"/>
            <a:ext cx="38098" cy="442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6" idx="4"/>
            <a:endCxn id="7" idx="0"/>
          </p:cNvCxnSpPr>
          <p:nvPr/>
        </p:nvCxnSpPr>
        <p:spPr>
          <a:xfrm>
            <a:off x="1790701" y="3352800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7" idx="4"/>
            <a:endCxn id="8" idx="0"/>
          </p:cNvCxnSpPr>
          <p:nvPr/>
        </p:nvCxnSpPr>
        <p:spPr>
          <a:xfrm flipH="1">
            <a:off x="1752599" y="4800600"/>
            <a:ext cx="38102" cy="501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6134100" y="152398"/>
            <a:ext cx="1904999" cy="56563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Slohové  útvary</a:t>
            </a:r>
            <a:endParaRPr lang="sr-Latn-RS" sz="1400" b="1" dirty="0"/>
          </a:p>
        </p:txBody>
      </p:sp>
      <p:cxnSp>
        <p:nvCxnSpPr>
          <p:cNvPr id="50" name="Straight Connector 49"/>
          <p:cNvCxnSpPr>
            <a:stCxn id="48" idx="4"/>
          </p:cNvCxnSpPr>
          <p:nvPr/>
        </p:nvCxnSpPr>
        <p:spPr>
          <a:xfrm flipH="1">
            <a:off x="7086599" y="718037"/>
            <a:ext cx="1" cy="2725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3" idx="2"/>
            <a:endCxn id="9" idx="6"/>
          </p:cNvCxnSpPr>
          <p:nvPr/>
        </p:nvCxnSpPr>
        <p:spPr>
          <a:xfrm flipH="1">
            <a:off x="5515708" y="1506415"/>
            <a:ext cx="427892" cy="3751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10" idx="6"/>
            <a:endCxn id="14" idx="2"/>
          </p:cNvCxnSpPr>
          <p:nvPr/>
        </p:nvCxnSpPr>
        <p:spPr>
          <a:xfrm flipV="1">
            <a:off x="5527431" y="2795954"/>
            <a:ext cx="416169" cy="2344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1" idx="6"/>
            <a:endCxn id="15" idx="2"/>
          </p:cNvCxnSpPr>
          <p:nvPr/>
        </p:nvCxnSpPr>
        <p:spPr>
          <a:xfrm flipV="1">
            <a:off x="5562600" y="4132385"/>
            <a:ext cx="457200" cy="1729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2" idx="6"/>
            <a:endCxn id="16" idx="2"/>
          </p:cNvCxnSpPr>
          <p:nvPr/>
        </p:nvCxnSpPr>
        <p:spPr>
          <a:xfrm flipV="1">
            <a:off x="5715000" y="5440973"/>
            <a:ext cx="533400" cy="600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13" idx="4"/>
            <a:endCxn id="14" idx="0"/>
          </p:cNvCxnSpPr>
          <p:nvPr/>
        </p:nvCxnSpPr>
        <p:spPr>
          <a:xfrm>
            <a:off x="7162800" y="1963615"/>
            <a:ext cx="0" cy="3751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14" idx="4"/>
            <a:endCxn id="15" idx="0"/>
          </p:cNvCxnSpPr>
          <p:nvPr/>
        </p:nvCxnSpPr>
        <p:spPr>
          <a:xfrm>
            <a:off x="7162800" y="3253154"/>
            <a:ext cx="38100" cy="4220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15" idx="4"/>
            <a:endCxn id="16" idx="0"/>
          </p:cNvCxnSpPr>
          <p:nvPr/>
        </p:nvCxnSpPr>
        <p:spPr>
          <a:xfrm>
            <a:off x="7200900" y="4589585"/>
            <a:ext cx="152400" cy="394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8067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4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unched Tape 7"/>
          <p:cNvSpPr/>
          <p:nvPr/>
        </p:nvSpPr>
        <p:spPr>
          <a:xfrm>
            <a:off x="2971800" y="228600"/>
            <a:ext cx="2438400" cy="1143000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b="1" dirty="0" smtClean="0"/>
              <a:t>Literárne druhy</a:t>
            </a:r>
            <a:endParaRPr lang="sr-Latn-RS" sz="2000" b="1" dirty="0"/>
          </a:p>
        </p:txBody>
      </p:sp>
      <p:sp>
        <p:nvSpPr>
          <p:cNvPr id="11" name="Flowchart: Punched Tape 10"/>
          <p:cNvSpPr/>
          <p:nvPr/>
        </p:nvSpPr>
        <p:spPr>
          <a:xfrm>
            <a:off x="981808" y="762000"/>
            <a:ext cx="1371600" cy="893885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Lyrika</a:t>
            </a:r>
            <a:endParaRPr lang="sr-Latn-RS" b="1" dirty="0"/>
          </a:p>
        </p:txBody>
      </p:sp>
      <p:sp>
        <p:nvSpPr>
          <p:cNvPr id="12" name="Flowchart: Punched Tape 11"/>
          <p:cNvSpPr/>
          <p:nvPr/>
        </p:nvSpPr>
        <p:spPr>
          <a:xfrm>
            <a:off x="3505200" y="1424354"/>
            <a:ext cx="1371600" cy="976415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Epika</a:t>
            </a:r>
            <a:endParaRPr lang="sr-Latn-RS" b="1" dirty="0"/>
          </a:p>
        </p:txBody>
      </p:sp>
      <p:sp>
        <p:nvSpPr>
          <p:cNvPr id="14" name="Flowchart: Punched Tape 13"/>
          <p:cNvSpPr/>
          <p:nvPr/>
        </p:nvSpPr>
        <p:spPr>
          <a:xfrm>
            <a:off x="5943600" y="665285"/>
            <a:ext cx="1371600" cy="990600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Dráma</a:t>
            </a:r>
            <a:endParaRPr lang="sr-Latn-RS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609600" y="1912561"/>
            <a:ext cx="914400" cy="6858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lyrická báseň</a:t>
            </a:r>
            <a:endParaRPr lang="sr-Latn-RS" sz="14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609600" y="2822331"/>
            <a:ext cx="914400" cy="6858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óda</a:t>
            </a:r>
            <a:endParaRPr lang="sr-Latn-RS" sz="14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1852246" y="1912561"/>
            <a:ext cx="914400" cy="6858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sonet </a:t>
            </a:r>
            <a:endParaRPr lang="sr-Latn-RS" sz="14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1852246" y="2857500"/>
            <a:ext cx="914400" cy="6858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elégia</a:t>
            </a:r>
            <a:endParaRPr lang="sr-Latn-RS" sz="1400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609600" y="3798277"/>
            <a:ext cx="914400" cy="69752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hymna</a:t>
            </a:r>
            <a:endParaRPr lang="sr-Latn-RS" sz="1400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1811216" y="3798277"/>
            <a:ext cx="1084384" cy="70924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populárna pieseň</a:t>
            </a:r>
            <a:endParaRPr lang="sr-Latn-RS" sz="1400" b="1" dirty="0"/>
          </a:p>
        </p:txBody>
      </p:sp>
      <p:sp>
        <p:nvSpPr>
          <p:cNvPr id="24" name="Flowchart: Punched Tape 23"/>
          <p:cNvSpPr/>
          <p:nvPr/>
        </p:nvSpPr>
        <p:spPr>
          <a:xfrm>
            <a:off x="1210408" y="5076092"/>
            <a:ext cx="914400" cy="804672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600" b="1" dirty="0" smtClean="0"/>
              <a:t>Žánre </a:t>
            </a:r>
            <a:endParaRPr lang="sr-Latn-RS" sz="1600" b="1" dirty="0"/>
          </a:p>
        </p:txBody>
      </p:sp>
      <p:sp>
        <p:nvSpPr>
          <p:cNvPr id="25" name="Rounded Rectangle 24"/>
          <p:cNvSpPr/>
          <p:nvPr/>
        </p:nvSpPr>
        <p:spPr>
          <a:xfrm>
            <a:off x="3124200" y="2743200"/>
            <a:ext cx="990600" cy="72683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poviedka</a:t>
            </a:r>
            <a:endParaRPr lang="sr-Latn-RS" sz="1400" b="1" dirty="0"/>
          </a:p>
        </p:txBody>
      </p:sp>
      <p:sp>
        <p:nvSpPr>
          <p:cNvPr id="26" name="Rounded Rectangle 25"/>
          <p:cNvSpPr/>
          <p:nvPr/>
        </p:nvSpPr>
        <p:spPr>
          <a:xfrm>
            <a:off x="4343400" y="2743200"/>
            <a:ext cx="981808" cy="72683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novela</a:t>
            </a:r>
            <a:endParaRPr lang="sr-Latn-RS" sz="1400" b="1" dirty="0"/>
          </a:p>
        </p:txBody>
      </p:sp>
      <p:sp>
        <p:nvSpPr>
          <p:cNvPr id="27" name="Rounded Rectangle 26"/>
          <p:cNvSpPr/>
          <p:nvPr/>
        </p:nvSpPr>
        <p:spPr>
          <a:xfrm>
            <a:off x="3124200" y="3733800"/>
            <a:ext cx="999392" cy="74148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román</a:t>
            </a:r>
            <a:endParaRPr lang="sr-Latn-RS" sz="1400" b="1" dirty="0"/>
          </a:p>
        </p:txBody>
      </p:sp>
      <p:sp>
        <p:nvSpPr>
          <p:cNvPr id="29" name="Rounded Rectangle 28"/>
          <p:cNvSpPr/>
          <p:nvPr/>
        </p:nvSpPr>
        <p:spPr>
          <a:xfrm>
            <a:off x="3124200" y="4800600"/>
            <a:ext cx="1011115" cy="762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bájka</a:t>
            </a:r>
            <a:endParaRPr lang="sr-Latn-RS" sz="1400" b="1" dirty="0"/>
          </a:p>
        </p:txBody>
      </p:sp>
      <p:sp>
        <p:nvSpPr>
          <p:cNvPr id="30" name="Rounded Rectangle 29"/>
          <p:cNvSpPr/>
          <p:nvPr/>
        </p:nvSpPr>
        <p:spPr>
          <a:xfrm>
            <a:off x="4343400" y="3754315"/>
            <a:ext cx="981808" cy="75320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povesť</a:t>
            </a:r>
            <a:endParaRPr lang="sr-Latn-RS" sz="1400" b="1" dirty="0"/>
          </a:p>
        </p:txBody>
      </p:sp>
      <p:sp>
        <p:nvSpPr>
          <p:cNvPr id="31" name="Rounded Rectangle 30"/>
          <p:cNvSpPr/>
          <p:nvPr/>
        </p:nvSpPr>
        <p:spPr>
          <a:xfrm>
            <a:off x="4343400" y="4800600"/>
            <a:ext cx="990600" cy="762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epos</a:t>
            </a:r>
            <a:endParaRPr lang="sr-Latn-RS" sz="1400" b="1" dirty="0"/>
          </a:p>
        </p:txBody>
      </p:sp>
      <p:sp>
        <p:nvSpPr>
          <p:cNvPr id="32" name="Flowchart: Punched Tape 31"/>
          <p:cNvSpPr/>
          <p:nvPr/>
        </p:nvSpPr>
        <p:spPr>
          <a:xfrm>
            <a:off x="3810000" y="5791200"/>
            <a:ext cx="914400" cy="804672"/>
          </a:xfrm>
          <a:prstGeom prst="flowChartPunchedTap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600" b="1" dirty="0" smtClean="0"/>
              <a:t>Žánre </a:t>
            </a:r>
            <a:endParaRPr lang="sr-Latn-RS" sz="1600" b="1" dirty="0"/>
          </a:p>
        </p:txBody>
      </p:sp>
      <p:sp>
        <p:nvSpPr>
          <p:cNvPr id="33" name="Rounded Rectangle 32"/>
          <p:cNvSpPr/>
          <p:nvPr/>
        </p:nvSpPr>
        <p:spPr>
          <a:xfrm>
            <a:off x="5791200" y="2057399"/>
            <a:ext cx="914400" cy="76493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komédia</a:t>
            </a:r>
            <a:endParaRPr lang="sr-Latn-RS" sz="1400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7025054" y="1992161"/>
            <a:ext cx="914400" cy="8172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tragédia</a:t>
            </a:r>
            <a:endParaRPr lang="sr-Latn-RS" sz="1400" b="1" dirty="0"/>
          </a:p>
        </p:txBody>
      </p:sp>
      <p:sp>
        <p:nvSpPr>
          <p:cNvPr id="35" name="Rounded Rectangle 34"/>
          <p:cNvSpPr/>
          <p:nvPr/>
        </p:nvSpPr>
        <p:spPr>
          <a:xfrm>
            <a:off x="5797062" y="3050931"/>
            <a:ext cx="914400" cy="70338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činohra</a:t>
            </a:r>
            <a:endParaRPr lang="sr-Latn-RS" sz="1400" b="1" dirty="0"/>
          </a:p>
        </p:txBody>
      </p:sp>
      <p:sp>
        <p:nvSpPr>
          <p:cNvPr id="36" name="Rounded Rectangle 35"/>
          <p:cNvSpPr/>
          <p:nvPr/>
        </p:nvSpPr>
        <p:spPr>
          <a:xfrm>
            <a:off x="7086599" y="3018693"/>
            <a:ext cx="1066801" cy="73562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rozhlasová hra</a:t>
            </a:r>
            <a:endParaRPr lang="sr-Latn-RS" sz="1400" b="1" dirty="0"/>
          </a:p>
        </p:txBody>
      </p:sp>
      <p:sp>
        <p:nvSpPr>
          <p:cNvPr id="37" name="Rounded Rectangle 36"/>
          <p:cNvSpPr/>
          <p:nvPr/>
        </p:nvSpPr>
        <p:spPr>
          <a:xfrm>
            <a:off x="5811716" y="4018085"/>
            <a:ext cx="914400" cy="7063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bábková hra</a:t>
            </a:r>
            <a:endParaRPr lang="sr-Latn-RS" sz="1400" b="1" dirty="0"/>
          </a:p>
        </p:txBody>
      </p:sp>
      <p:sp>
        <p:nvSpPr>
          <p:cNvPr id="38" name="Rounded Rectangle 37"/>
          <p:cNvSpPr/>
          <p:nvPr/>
        </p:nvSpPr>
        <p:spPr>
          <a:xfrm>
            <a:off x="7093927" y="4009293"/>
            <a:ext cx="914400" cy="71510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opereta</a:t>
            </a:r>
            <a:endParaRPr lang="sr-Latn-RS" sz="1400" b="1" dirty="0"/>
          </a:p>
        </p:txBody>
      </p:sp>
      <p:sp>
        <p:nvSpPr>
          <p:cNvPr id="39" name="Flowchart: Punched Tape 38"/>
          <p:cNvSpPr/>
          <p:nvPr/>
        </p:nvSpPr>
        <p:spPr>
          <a:xfrm>
            <a:off x="6553200" y="5156559"/>
            <a:ext cx="914400" cy="804672"/>
          </a:xfrm>
          <a:prstGeom prst="flowChartPunchedTap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Žánre</a:t>
            </a:r>
            <a:r>
              <a:rPr lang="sk-SK" dirty="0" smtClean="0"/>
              <a:t> </a:t>
            </a:r>
            <a:endParaRPr lang="sr-Latn-RS" dirty="0"/>
          </a:p>
        </p:txBody>
      </p:sp>
      <p:cxnSp>
        <p:nvCxnSpPr>
          <p:cNvPr id="41" name="Straight Connector 40"/>
          <p:cNvCxnSpPr>
            <a:stCxn id="8" idx="1"/>
            <a:endCxn id="11" idx="3"/>
          </p:cNvCxnSpPr>
          <p:nvPr/>
        </p:nvCxnSpPr>
        <p:spPr>
          <a:xfrm flipH="1">
            <a:off x="2353408" y="800100"/>
            <a:ext cx="618392" cy="4088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1" idx="2"/>
            <a:endCxn id="19" idx="0"/>
          </p:cNvCxnSpPr>
          <p:nvPr/>
        </p:nvCxnSpPr>
        <p:spPr>
          <a:xfrm>
            <a:off x="1667608" y="1566497"/>
            <a:ext cx="641838" cy="34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1" idx="2"/>
            <a:endCxn id="17" idx="0"/>
          </p:cNvCxnSpPr>
          <p:nvPr/>
        </p:nvCxnSpPr>
        <p:spPr>
          <a:xfrm flipH="1">
            <a:off x="1066800" y="1566497"/>
            <a:ext cx="600808" cy="34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9" idx="2"/>
            <a:endCxn id="21" idx="0"/>
          </p:cNvCxnSpPr>
          <p:nvPr/>
        </p:nvCxnSpPr>
        <p:spPr>
          <a:xfrm>
            <a:off x="2309446" y="2598361"/>
            <a:ext cx="0" cy="2591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21" idx="2"/>
            <a:endCxn id="23" idx="0"/>
          </p:cNvCxnSpPr>
          <p:nvPr/>
        </p:nvCxnSpPr>
        <p:spPr>
          <a:xfrm>
            <a:off x="2309446" y="3543300"/>
            <a:ext cx="43962" cy="2549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18" idx="2"/>
            <a:endCxn id="22" idx="0"/>
          </p:cNvCxnSpPr>
          <p:nvPr/>
        </p:nvCxnSpPr>
        <p:spPr>
          <a:xfrm>
            <a:off x="1066800" y="3508131"/>
            <a:ext cx="0" cy="290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24" idx="0"/>
            <a:endCxn id="23" idx="2"/>
          </p:cNvCxnSpPr>
          <p:nvPr/>
        </p:nvCxnSpPr>
        <p:spPr>
          <a:xfrm flipV="1">
            <a:off x="1667608" y="4507523"/>
            <a:ext cx="685800" cy="649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24" idx="0"/>
            <a:endCxn id="22" idx="2"/>
          </p:cNvCxnSpPr>
          <p:nvPr/>
        </p:nvCxnSpPr>
        <p:spPr>
          <a:xfrm flipH="1" flipV="1">
            <a:off x="1066800" y="4495800"/>
            <a:ext cx="600808" cy="6607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8" idx="3"/>
            <a:endCxn id="14" idx="1"/>
          </p:cNvCxnSpPr>
          <p:nvPr/>
        </p:nvCxnSpPr>
        <p:spPr>
          <a:xfrm>
            <a:off x="5410200" y="800100"/>
            <a:ext cx="533400" cy="3604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8" idx="2"/>
            <a:endCxn id="12" idx="0"/>
          </p:cNvCxnSpPr>
          <p:nvPr/>
        </p:nvCxnSpPr>
        <p:spPr>
          <a:xfrm>
            <a:off x="4191000" y="1257300"/>
            <a:ext cx="0" cy="2646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12" idx="2"/>
            <a:endCxn id="26" idx="0"/>
          </p:cNvCxnSpPr>
          <p:nvPr/>
        </p:nvCxnSpPr>
        <p:spPr>
          <a:xfrm>
            <a:off x="4191000" y="2303128"/>
            <a:ext cx="643304" cy="440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12" idx="2"/>
            <a:endCxn id="25" idx="0"/>
          </p:cNvCxnSpPr>
          <p:nvPr/>
        </p:nvCxnSpPr>
        <p:spPr>
          <a:xfrm flipH="1">
            <a:off x="3619500" y="2303128"/>
            <a:ext cx="571500" cy="440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25" idx="2"/>
            <a:endCxn id="27" idx="0"/>
          </p:cNvCxnSpPr>
          <p:nvPr/>
        </p:nvCxnSpPr>
        <p:spPr>
          <a:xfrm>
            <a:off x="3619500" y="3470031"/>
            <a:ext cx="4396" cy="2637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26" idx="2"/>
            <a:endCxn id="30" idx="0"/>
          </p:cNvCxnSpPr>
          <p:nvPr/>
        </p:nvCxnSpPr>
        <p:spPr>
          <a:xfrm>
            <a:off x="4834304" y="3470031"/>
            <a:ext cx="0" cy="2842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27" idx="2"/>
            <a:endCxn id="29" idx="0"/>
          </p:cNvCxnSpPr>
          <p:nvPr/>
        </p:nvCxnSpPr>
        <p:spPr>
          <a:xfrm>
            <a:off x="3623896" y="4475285"/>
            <a:ext cx="5862" cy="3253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30" idx="2"/>
            <a:endCxn id="31" idx="0"/>
          </p:cNvCxnSpPr>
          <p:nvPr/>
        </p:nvCxnSpPr>
        <p:spPr>
          <a:xfrm>
            <a:off x="4834304" y="4507523"/>
            <a:ext cx="4396" cy="2930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32" idx="0"/>
            <a:endCxn id="31" idx="2"/>
          </p:cNvCxnSpPr>
          <p:nvPr/>
        </p:nvCxnSpPr>
        <p:spPr>
          <a:xfrm flipV="1">
            <a:off x="4267200" y="5562600"/>
            <a:ext cx="571500" cy="3090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32" idx="0"/>
            <a:endCxn id="29" idx="2"/>
          </p:cNvCxnSpPr>
          <p:nvPr/>
        </p:nvCxnSpPr>
        <p:spPr>
          <a:xfrm flipH="1" flipV="1">
            <a:off x="3629758" y="5562600"/>
            <a:ext cx="637442" cy="3090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4" idx="2"/>
            <a:endCxn id="34" idx="0"/>
          </p:cNvCxnSpPr>
          <p:nvPr/>
        </p:nvCxnSpPr>
        <p:spPr>
          <a:xfrm>
            <a:off x="6629400" y="1556825"/>
            <a:ext cx="852854" cy="4353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14" idx="2"/>
            <a:endCxn id="33" idx="0"/>
          </p:cNvCxnSpPr>
          <p:nvPr/>
        </p:nvCxnSpPr>
        <p:spPr>
          <a:xfrm flipH="1">
            <a:off x="6248400" y="1556825"/>
            <a:ext cx="381000" cy="500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stCxn id="39" idx="0"/>
            <a:endCxn id="38" idx="2"/>
          </p:cNvCxnSpPr>
          <p:nvPr/>
        </p:nvCxnSpPr>
        <p:spPr>
          <a:xfrm flipV="1">
            <a:off x="7010400" y="4724400"/>
            <a:ext cx="540727" cy="5126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39" idx="0"/>
            <a:endCxn id="37" idx="2"/>
          </p:cNvCxnSpPr>
          <p:nvPr/>
        </p:nvCxnSpPr>
        <p:spPr>
          <a:xfrm flipH="1" flipV="1">
            <a:off x="6268916" y="4724400"/>
            <a:ext cx="741484" cy="5126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1383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4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0" y="2362200"/>
            <a:ext cx="281940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b="1" dirty="0" smtClean="0"/>
              <a:t>Periodizácia slovenskej literatúry</a:t>
            </a:r>
            <a:endParaRPr lang="sr-Latn-RS" sz="2000" b="1" dirty="0"/>
          </a:p>
        </p:txBody>
      </p:sp>
      <p:sp>
        <p:nvSpPr>
          <p:cNvPr id="7" name="Rectangular Callout 6"/>
          <p:cNvSpPr/>
          <p:nvPr/>
        </p:nvSpPr>
        <p:spPr>
          <a:xfrm>
            <a:off x="533400" y="457200"/>
            <a:ext cx="2286000" cy="1447800"/>
          </a:xfrm>
          <a:prstGeom prst="wedgeRectCallout">
            <a:avLst>
              <a:gd name="adj1" fmla="val 59456"/>
              <a:gd name="adj2" fmla="val 10128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b="1" dirty="0" smtClean="0">
                <a:solidFill>
                  <a:schemeClr val="tx1"/>
                </a:solidFill>
              </a:rPr>
              <a:t>1. Staroslovienske </a:t>
            </a:r>
            <a:r>
              <a:rPr lang="sk-SK" sz="1200" b="1" dirty="0">
                <a:solidFill>
                  <a:schemeClr val="tx1"/>
                </a:solidFill>
              </a:rPr>
              <a:t>písomníctvo </a:t>
            </a:r>
            <a:br>
              <a:rPr lang="sk-SK" sz="1200" b="1" dirty="0">
                <a:solidFill>
                  <a:schemeClr val="tx1"/>
                </a:solidFill>
              </a:rPr>
            </a:br>
            <a:r>
              <a:rPr lang="sk-SK" sz="1200" b="1" dirty="0">
                <a:solidFill>
                  <a:schemeClr val="tx1"/>
                </a:solidFill>
              </a:rPr>
              <a:t>/833-907/</a:t>
            </a:r>
            <a:br>
              <a:rPr lang="sk-SK" sz="1200" b="1" dirty="0">
                <a:solidFill>
                  <a:schemeClr val="tx1"/>
                </a:solidFill>
              </a:rPr>
            </a:br>
            <a:r>
              <a:rPr lang="sk-SK" sz="1200" dirty="0">
                <a:solidFill>
                  <a:schemeClr val="tx1"/>
                </a:solidFill>
              </a:rPr>
              <a:t>-prvý štát našich predkov</a:t>
            </a:r>
            <a:br>
              <a:rPr lang="sk-SK" sz="1200" dirty="0">
                <a:solidFill>
                  <a:schemeClr val="tx1"/>
                </a:solidFill>
              </a:rPr>
            </a:br>
            <a:r>
              <a:rPr lang="sk-SK" sz="1200" dirty="0">
                <a:solidFill>
                  <a:schemeClr val="tx1"/>
                </a:solidFill>
              </a:rPr>
              <a:t>-Veľká Morava</a:t>
            </a:r>
            <a:br>
              <a:rPr lang="sk-SK" sz="1200" dirty="0">
                <a:solidFill>
                  <a:schemeClr val="tx1"/>
                </a:solidFill>
              </a:rPr>
            </a:br>
            <a:r>
              <a:rPr lang="sk-SK" sz="1200" dirty="0">
                <a:solidFill>
                  <a:schemeClr val="tx1"/>
                </a:solidFill>
              </a:rPr>
              <a:t>-Rastislav</a:t>
            </a:r>
            <a:br>
              <a:rPr lang="sk-SK" sz="1200" dirty="0">
                <a:solidFill>
                  <a:schemeClr val="tx1"/>
                </a:solidFill>
              </a:rPr>
            </a:br>
            <a:r>
              <a:rPr lang="sk-SK" sz="1200" dirty="0">
                <a:solidFill>
                  <a:schemeClr val="tx1"/>
                </a:solidFill>
              </a:rPr>
              <a:t>-</a:t>
            </a:r>
            <a:r>
              <a:rPr lang="sk-SK" sz="1200" b="1" dirty="0">
                <a:solidFill>
                  <a:schemeClr val="tx1"/>
                </a:solidFill>
              </a:rPr>
              <a:t>Cyril a Metod</a:t>
            </a:r>
            <a:r>
              <a:rPr lang="sk-SK" sz="1200" dirty="0">
                <a:solidFill>
                  <a:schemeClr val="tx1"/>
                </a:solidFill>
              </a:rPr>
              <a:t/>
            </a:r>
            <a:br>
              <a:rPr lang="sk-SK" sz="1200" dirty="0">
                <a:solidFill>
                  <a:schemeClr val="tx1"/>
                </a:solidFill>
              </a:rPr>
            </a:br>
            <a:r>
              <a:rPr lang="sk-SK" sz="1200" dirty="0">
                <a:solidFill>
                  <a:schemeClr val="tx1"/>
                </a:solidFill>
              </a:rPr>
              <a:t>-šírenie kresťanstva a písomníctva</a:t>
            </a:r>
            <a:endParaRPr lang="sr-Latn-RS" sz="1200" dirty="0">
              <a:solidFill>
                <a:schemeClr val="tx1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2971799" y="228600"/>
            <a:ext cx="2362201" cy="1371600"/>
          </a:xfrm>
          <a:prstGeom prst="wedgeRectCallout">
            <a:avLst>
              <a:gd name="adj1" fmla="val -3"/>
              <a:gd name="adj2" fmla="val 1041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b="1" dirty="0" smtClean="0">
                <a:solidFill>
                  <a:schemeClr val="tx1"/>
                </a:solidFill>
              </a:rPr>
              <a:t>2. Stredoveká </a:t>
            </a:r>
            <a:r>
              <a:rPr lang="sk-SK" sz="1200" b="1" dirty="0">
                <a:solidFill>
                  <a:schemeClr val="tx1"/>
                </a:solidFill>
              </a:rPr>
              <a:t>latinská a česká literatúra na Slovensku</a:t>
            </a:r>
            <a:br>
              <a:rPr lang="sk-SK" sz="1200" b="1" dirty="0">
                <a:solidFill>
                  <a:schemeClr val="tx1"/>
                </a:solidFill>
              </a:rPr>
            </a:br>
            <a:r>
              <a:rPr lang="sk-SK" sz="1200" b="1" dirty="0">
                <a:solidFill>
                  <a:schemeClr val="tx1"/>
                </a:solidFill>
              </a:rPr>
              <a:t> /907-1415/</a:t>
            </a:r>
            <a:br>
              <a:rPr lang="sk-SK" sz="1200" b="1" dirty="0">
                <a:solidFill>
                  <a:schemeClr val="tx1"/>
                </a:solidFill>
              </a:rPr>
            </a:br>
            <a:r>
              <a:rPr lang="sk-SK" sz="1200" dirty="0">
                <a:solidFill>
                  <a:schemeClr val="tx1"/>
                </a:solidFill>
              </a:rPr>
              <a:t>-feudálny uhorský štát</a:t>
            </a:r>
            <a:br>
              <a:rPr lang="sk-SK" sz="1200" dirty="0">
                <a:solidFill>
                  <a:schemeClr val="tx1"/>
                </a:solidFill>
              </a:rPr>
            </a:br>
            <a:r>
              <a:rPr lang="sk-SK" sz="1200" dirty="0">
                <a:solidFill>
                  <a:schemeClr val="tx1"/>
                </a:solidFill>
              </a:rPr>
              <a:t>-literatúra nevyvinutá</a:t>
            </a:r>
            <a:br>
              <a:rPr lang="sk-SK" sz="1200" dirty="0">
                <a:solidFill>
                  <a:schemeClr val="tx1"/>
                </a:solidFill>
              </a:rPr>
            </a:br>
            <a:r>
              <a:rPr lang="sk-SK" sz="1200" dirty="0">
                <a:solidFill>
                  <a:schemeClr val="tx1"/>
                </a:solidFill>
              </a:rPr>
              <a:t>-písalo sa po </a:t>
            </a:r>
            <a:r>
              <a:rPr lang="sk-SK" sz="1200" b="1" dirty="0">
                <a:solidFill>
                  <a:schemeClr val="tx1"/>
                </a:solidFill>
              </a:rPr>
              <a:t>latinsky</a:t>
            </a:r>
            <a:r>
              <a:rPr lang="sk-SK" sz="1200" dirty="0">
                <a:solidFill>
                  <a:schemeClr val="tx1"/>
                </a:solidFill>
              </a:rPr>
              <a:t/>
            </a:r>
            <a:br>
              <a:rPr lang="sk-SK" sz="1200" dirty="0">
                <a:solidFill>
                  <a:schemeClr val="tx1"/>
                </a:solidFill>
              </a:rPr>
            </a:br>
            <a:r>
              <a:rPr lang="sk-SK" sz="1200" dirty="0">
                <a:solidFill>
                  <a:schemeClr val="tx1"/>
                </a:solidFill>
              </a:rPr>
              <a:t>-</a:t>
            </a:r>
            <a:r>
              <a:rPr lang="sk-SK" sz="1200" b="1" dirty="0">
                <a:solidFill>
                  <a:schemeClr val="tx1"/>
                </a:solidFill>
              </a:rPr>
              <a:t>preniká </a:t>
            </a:r>
            <a:r>
              <a:rPr lang="sk-SK" sz="1200" b="1" dirty="0" smtClean="0">
                <a:solidFill>
                  <a:schemeClr val="tx1"/>
                </a:solidFill>
              </a:rPr>
              <a:t>čeština</a:t>
            </a:r>
            <a:endParaRPr lang="sr-Latn-RS" sz="1200" b="1" dirty="0">
              <a:solidFill>
                <a:schemeClr val="tx1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5867400" y="275374"/>
            <a:ext cx="2743200" cy="1629625"/>
          </a:xfrm>
          <a:prstGeom prst="wedgeRectCallout">
            <a:avLst>
              <a:gd name="adj1" fmla="val -77000"/>
              <a:gd name="adj2" fmla="val 7413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b="1" dirty="0" smtClean="0">
                <a:solidFill>
                  <a:schemeClr val="tx1"/>
                </a:solidFill>
              </a:rPr>
              <a:t>3. Renesančná </a:t>
            </a:r>
            <a:r>
              <a:rPr lang="sk-SK" sz="1200" b="1" dirty="0">
                <a:solidFill>
                  <a:schemeClr val="tx1"/>
                </a:solidFill>
              </a:rPr>
              <a:t>literatúra na Slovensku</a:t>
            </a:r>
            <a:br>
              <a:rPr lang="sk-SK" sz="1200" b="1" dirty="0">
                <a:solidFill>
                  <a:schemeClr val="tx1"/>
                </a:solidFill>
              </a:rPr>
            </a:br>
            <a:r>
              <a:rPr lang="sk-SK" sz="1200" b="1" dirty="0">
                <a:solidFill>
                  <a:schemeClr val="tx1"/>
                </a:solidFill>
              </a:rPr>
              <a:t> /1415-1648/</a:t>
            </a:r>
            <a:br>
              <a:rPr lang="sk-SK" sz="1200" b="1" dirty="0">
                <a:solidFill>
                  <a:schemeClr val="tx1"/>
                </a:solidFill>
              </a:rPr>
            </a:br>
            <a:r>
              <a:rPr lang="sk-SK" sz="1200" dirty="0">
                <a:solidFill>
                  <a:schemeClr val="tx1"/>
                </a:solidFill>
              </a:rPr>
              <a:t>-husitské hnutie </a:t>
            </a:r>
            <a:br>
              <a:rPr lang="sk-SK" sz="1200" dirty="0">
                <a:solidFill>
                  <a:schemeClr val="tx1"/>
                </a:solidFill>
              </a:rPr>
            </a:br>
            <a:r>
              <a:rPr lang="sk-SK" sz="1200" dirty="0">
                <a:solidFill>
                  <a:schemeClr val="tx1"/>
                </a:solidFill>
              </a:rPr>
              <a:t>-</a:t>
            </a:r>
            <a:r>
              <a:rPr lang="sk-SK" sz="1200" b="1" dirty="0">
                <a:solidFill>
                  <a:schemeClr val="tx1"/>
                </a:solidFill>
              </a:rPr>
              <a:t>humanistická literatúra z Talianska</a:t>
            </a:r>
            <a:r>
              <a:rPr lang="sk-SK" sz="1200" dirty="0">
                <a:solidFill>
                  <a:schemeClr val="tx1"/>
                </a:solidFill>
              </a:rPr>
              <a:t/>
            </a:r>
            <a:br>
              <a:rPr lang="sk-SK" sz="1200" dirty="0">
                <a:solidFill>
                  <a:schemeClr val="tx1"/>
                </a:solidFill>
              </a:rPr>
            </a:br>
            <a:r>
              <a:rPr lang="sk-SK" sz="1200" dirty="0">
                <a:solidFill>
                  <a:schemeClr val="tx1"/>
                </a:solidFill>
              </a:rPr>
              <a:t>-Slováci píšu po latinsky a po česky</a:t>
            </a:r>
            <a:br>
              <a:rPr lang="sk-SK" sz="1200" dirty="0">
                <a:solidFill>
                  <a:schemeClr val="tx1"/>
                </a:solidFill>
              </a:rPr>
            </a:br>
            <a:r>
              <a:rPr lang="sk-SK" sz="1200" dirty="0">
                <a:solidFill>
                  <a:schemeClr val="tx1"/>
                </a:solidFill>
              </a:rPr>
              <a:t>-turecké boje</a:t>
            </a:r>
            <a:br>
              <a:rPr lang="sk-SK" sz="1200" dirty="0">
                <a:solidFill>
                  <a:schemeClr val="tx1"/>
                </a:solidFill>
              </a:rPr>
            </a:br>
            <a:r>
              <a:rPr lang="sk-SK" sz="1200" dirty="0">
                <a:solidFill>
                  <a:schemeClr val="tx1"/>
                </a:solidFill>
              </a:rPr>
              <a:t>-dvor kráľa Mateja Korvína</a:t>
            </a:r>
            <a:br>
              <a:rPr lang="sk-SK" sz="1200" dirty="0">
                <a:solidFill>
                  <a:schemeClr val="tx1"/>
                </a:solidFill>
              </a:rPr>
            </a:br>
            <a:r>
              <a:rPr lang="sk-SK" sz="1200" dirty="0">
                <a:solidFill>
                  <a:schemeClr val="tx1"/>
                </a:solidFill>
              </a:rPr>
              <a:t>-Academia Istropolitana 1465 – Univerzita v Bratislave</a:t>
            </a:r>
            <a:endParaRPr lang="sr-Latn-RS" sz="1200" dirty="0">
              <a:solidFill>
                <a:schemeClr val="tx1"/>
              </a:solidFill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6553200" y="3502152"/>
            <a:ext cx="2209800" cy="1527048"/>
          </a:xfrm>
          <a:prstGeom prst="wedgeRectCallout">
            <a:avLst>
              <a:gd name="adj1" fmla="val -86881"/>
              <a:gd name="adj2" fmla="val -6359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b="1" dirty="0" smtClean="0">
                <a:solidFill>
                  <a:schemeClr val="tx1"/>
                </a:solidFill>
              </a:rPr>
              <a:t>9. Literatúra </a:t>
            </a:r>
            <a:r>
              <a:rPr lang="sk-SK" sz="1200" b="1" dirty="0">
                <a:solidFill>
                  <a:schemeClr val="tx1"/>
                </a:solidFill>
              </a:rPr>
              <a:t>medzi dvoma vojnami</a:t>
            </a:r>
            <a:br>
              <a:rPr lang="sk-SK" sz="1200" b="1" dirty="0">
                <a:solidFill>
                  <a:schemeClr val="tx1"/>
                </a:solidFill>
              </a:rPr>
            </a:br>
            <a:r>
              <a:rPr lang="sk-SK" sz="1200" b="1" dirty="0">
                <a:solidFill>
                  <a:schemeClr val="tx1"/>
                </a:solidFill>
              </a:rPr>
              <a:t>/1</a:t>
            </a:r>
            <a:r>
              <a:rPr lang="en-US" sz="1200" b="1" dirty="0">
                <a:solidFill>
                  <a:schemeClr val="tx1"/>
                </a:solidFill>
              </a:rPr>
              <a:t>9</a:t>
            </a:r>
            <a:r>
              <a:rPr lang="sk-SK" sz="1200" b="1" dirty="0">
                <a:solidFill>
                  <a:schemeClr val="tx1"/>
                </a:solidFill>
              </a:rPr>
              <a:t>18-1</a:t>
            </a:r>
            <a:r>
              <a:rPr lang="en-US" sz="1200" b="1" dirty="0">
                <a:solidFill>
                  <a:schemeClr val="tx1"/>
                </a:solidFill>
              </a:rPr>
              <a:t>9</a:t>
            </a:r>
            <a:r>
              <a:rPr lang="sk-SK" sz="1200" b="1" dirty="0">
                <a:solidFill>
                  <a:schemeClr val="tx1"/>
                </a:solidFill>
              </a:rPr>
              <a:t>45/</a:t>
            </a:r>
            <a:br>
              <a:rPr lang="sk-SK" sz="1200" b="1" dirty="0">
                <a:solidFill>
                  <a:schemeClr val="tx1"/>
                </a:solidFill>
              </a:rPr>
            </a:br>
            <a:r>
              <a:rPr lang="sk-SK" sz="1200" dirty="0">
                <a:solidFill>
                  <a:schemeClr val="tx1"/>
                </a:solidFill>
              </a:rPr>
              <a:t>-prvý samostatný štát</a:t>
            </a:r>
            <a:br>
              <a:rPr lang="sk-SK" sz="1200" dirty="0">
                <a:solidFill>
                  <a:schemeClr val="tx1"/>
                </a:solidFill>
              </a:rPr>
            </a:br>
            <a:r>
              <a:rPr lang="sk-SK" sz="1200" dirty="0">
                <a:solidFill>
                  <a:schemeClr val="tx1"/>
                </a:solidFill>
              </a:rPr>
              <a:t>-modernistické prúdy</a:t>
            </a:r>
            <a:br>
              <a:rPr lang="sk-SK" sz="1200" dirty="0">
                <a:solidFill>
                  <a:schemeClr val="tx1"/>
                </a:solidFill>
              </a:rPr>
            </a:br>
            <a:r>
              <a:rPr lang="sk-SK" sz="1200" dirty="0">
                <a:solidFill>
                  <a:schemeClr val="tx1"/>
                </a:solidFill>
              </a:rPr>
              <a:t>-lyrizovaná proza </a:t>
            </a:r>
            <a:br>
              <a:rPr lang="sk-SK" sz="1200" dirty="0">
                <a:solidFill>
                  <a:schemeClr val="tx1"/>
                </a:solidFill>
              </a:rPr>
            </a:br>
            <a:r>
              <a:rPr lang="sk-SK" sz="1200" b="1" dirty="0" smtClean="0">
                <a:solidFill>
                  <a:schemeClr val="tx1"/>
                </a:solidFill>
              </a:rPr>
              <a:t>spisovatelia</a:t>
            </a:r>
            <a:r>
              <a:rPr lang="sk-SK" sz="1200" dirty="0" smtClean="0">
                <a:solidFill>
                  <a:schemeClr val="tx1"/>
                </a:solidFill>
              </a:rPr>
              <a:t>: Hečko</a:t>
            </a:r>
            <a:r>
              <a:rPr lang="sk-SK" sz="1200" dirty="0">
                <a:solidFill>
                  <a:schemeClr val="tx1"/>
                </a:solidFill>
              </a:rPr>
              <a:t>, Chrobák, Figuli, </a:t>
            </a:r>
            <a:r>
              <a:rPr lang="sr-Latn-RS" sz="1200" dirty="0">
                <a:solidFill>
                  <a:schemeClr val="tx1"/>
                </a:solidFill>
              </a:rPr>
              <a:t>Š</a:t>
            </a:r>
            <a:r>
              <a:rPr lang="sk-SK" sz="1200" dirty="0">
                <a:solidFill>
                  <a:schemeClr val="tx1"/>
                </a:solidFill>
              </a:rPr>
              <a:t>vantner, Ondrejov</a:t>
            </a:r>
            <a:endParaRPr lang="sr-Latn-RS" sz="1200" dirty="0">
              <a:solidFill>
                <a:schemeClr val="tx1"/>
              </a:solidFill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533400" y="2286000"/>
            <a:ext cx="2362200" cy="1828800"/>
          </a:xfrm>
          <a:prstGeom prst="wedgeRectCallout">
            <a:avLst>
              <a:gd name="adj1" fmla="val 61713"/>
              <a:gd name="adj2" fmla="val 448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b="1" dirty="0" smtClean="0">
                <a:solidFill>
                  <a:schemeClr val="tx1"/>
                </a:solidFill>
              </a:rPr>
              <a:t>4. Slovenská </a:t>
            </a:r>
            <a:r>
              <a:rPr lang="sk-SK" sz="1200" b="1" dirty="0">
                <a:solidFill>
                  <a:schemeClr val="tx1"/>
                </a:solidFill>
              </a:rPr>
              <a:t>a česká baroková literatúra </a:t>
            </a:r>
            <a:br>
              <a:rPr lang="sk-SK" sz="1200" b="1" dirty="0">
                <a:solidFill>
                  <a:schemeClr val="tx1"/>
                </a:solidFill>
              </a:rPr>
            </a:br>
            <a:r>
              <a:rPr lang="sk-SK" sz="1200" b="1" dirty="0">
                <a:solidFill>
                  <a:schemeClr val="tx1"/>
                </a:solidFill>
              </a:rPr>
              <a:t>/1648-1780/</a:t>
            </a:r>
            <a:br>
              <a:rPr lang="sk-SK" sz="1200" b="1" dirty="0">
                <a:solidFill>
                  <a:schemeClr val="tx1"/>
                </a:solidFill>
              </a:rPr>
            </a:br>
            <a:r>
              <a:rPr lang="sk-SK" sz="1200" dirty="0">
                <a:solidFill>
                  <a:schemeClr val="tx1"/>
                </a:solidFill>
              </a:rPr>
              <a:t>-náboženské a protiturecké boje na Slovensku</a:t>
            </a:r>
            <a:br>
              <a:rPr lang="sk-SK" sz="1200" dirty="0">
                <a:solidFill>
                  <a:schemeClr val="tx1"/>
                </a:solidFill>
              </a:rPr>
            </a:br>
            <a:r>
              <a:rPr lang="sk-SK" sz="1200" dirty="0">
                <a:solidFill>
                  <a:schemeClr val="tx1"/>
                </a:solidFill>
              </a:rPr>
              <a:t>-učení Slováci píšu po česky</a:t>
            </a:r>
            <a:br>
              <a:rPr lang="sk-SK" sz="1200" dirty="0">
                <a:solidFill>
                  <a:schemeClr val="tx1"/>
                </a:solidFill>
              </a:rPr>
            </a:br>
            <a:r>
              <a:rPr lang="sk-SK" sz="1200" dirty="0">
                <a:solidFill>
                  <a:schemeClr val="tx1"/>
                </a:solidFill>
              </a:rPr>
              <a:t>-</a:t>
            </a:r>
            <a:r>
              <a:rPr lang="sk-SK" sz="1200" b="1" dirty="0">
                <a:solidFill>
                  <a:schemeClr val="tx1"/>
                </a:solidFill>
              </a:rPr>
              <a:t>Jan Amos Komenský </a:t>
            </a:r>
            <a:r>
              <a:rPr lang="sk-SK" sz="1200" dirty="0">
                <a:solidFill>
                  <a:schemeClr val="tx1"/>
                </a:solidFill>
              </a:rPr>
              <a:t>– učiteľ národov, historik, filozof, prekladateľ</a:t>
            </a:r>
            <a:br>
              <a:rPr lang="sk-SK" sz="1200" dirty="0">
                <a:solidFill>
                  <a:schemeClr val="tx1"/>
                </a:solidFill>
              </a:rPr>
            </a:br>
            <a:endParaRPr lang="sr-Latn-RS" sz="1200" dirty="0">
              <a:solidFill>
                <a:schemeClr val="tx1"/>
              </a:solidFill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533400" y="4483960"/>
            <a:ext cx="2057400" cy="1688240"/>
          </a:xfrm>
          <a:prstGeom prst="wedgeRectCallout">
            <a:avLst>
              <a:gd name="adj1" fmla="val 111660"/>
              <a:gd name="adj2" fmla="val -11931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b="1" dirty="0" smtClean="0">
                <a:solidFill>
                  <a:schemeClr val="tx1"/>
                </a:solidFill>
              </a:rPr>
              <a:t>5. Osvietenstvo </a:t>
            </a:r>
            <a:r>
              <a:rPr lang="sk-SK" sz="1200" b="1" dirty="0">
                <a:solidFill>
                  <a:schemeClr val="tx1"/>
                </a:solidFill>
              </a:rPr>
              <a:t>na Slovensku </a:t>
            </a:r>
            <a:br>
              <a:rPr lang="sk-SK" sz="1200" b="1" dirty="0">
                <a:solidFill>
                  <a:schemeClr val="tx1"/>
                </a:solidFill>
              </a:rPr>
            </a:br>
            <a:r>
              <a:rPr lang="sk-SK" sz="1200" b="1" dirty="0">
                <a:solidFill>
                  <a:schemeClr val="tx1"/>
                </a:solidFill>
              </a:rPr>
              <a:t>/1780-1818/</a:t>
            </a:r>
            <a:br>
              <a:rPr lang="sk-SK" sz="1200" b="1" dirty="0">
                <a:solidFill>
                  <a:schemeClr val="tx1"/>
                </a:solidFill>
              </a:rPr>
            </a:br>
            <a:r>
              <a:rPr lang="sk-SK" sz="1200" dirty="0">
                <a:solidFill>
                  <a:schemeClr val="tx1"/>
                </a:solidFill>
              </a:rPr>
              <a:t>-slovenské národné obrodenie</a:t>
            </a:r>
            <a:br>
              <a:rPr lang="sk-SK" sz="1200" dirty="0">
                <a:solidFill>
                  <a:schemeClr val="tx1"/>
                </a:solidFill>
              </a:rPr>
            </a:br>
            <a:r>
              <a:rPr lang="sk-SK" sz="1200" dirty="0">
                <a:solidFill>
                  <a:schemeClr val="tx1"/>
                </a:solidFill>
              </a:rPr>
              <a:t>-prvý slovenský spisovný jazyk – </a:t>
            </a:r>
            <a:r>
              <a:rPr lang="sk-SK" sz="1200" b="1" dirty="0">
                <a:solidFill>
                  <a:schemeClr val="tx1"/>
                </a:solidFill>
              </a:rPr>
              <a:t>Anton Bernolák </a:t>
            </a:r>
            <a:r>
              <a:rPr lang="sk-SK" sz="1200" dirty="0">
                <a:solidFill>
                  <a:schemeClr val="tx1"/>
                </a:solidFill>
              </a:rPr>
              <a:t>1787</a:t>
            </a:r>
            <a:br>
              <a:rPr lang="sk-SK" sz="1200" dirty="0">
                <a:solidFill>
                  <a:schemeClr val="tx1"/>
                </a:solidFill>
              </a:rPr>
            </a:br>
            <a:r>
              <a:rPr lang="sk-SK" sz="1200" dirty="0">
                <a:solidFill>
                  <a:schemeClr val="tx1"/>
                </a:solidFill>
              </a:rPr>
              <a:t>-poučné diela</a:t>
            </a:r>
            <a:br>
              <a:rPr lang="sk-SK" sz="1200" dirty="0">
                <a:solidFill>
                  <a:schemeClr val="tx1"/>
                </a:solidFill>
              </a:rPr>
            </a:br>
            <a:r>
              <a:rPr lang="sk-SK" sz="1200" dirty="0">
                <a:solidFill>
                  <a:schemeClr val="tx1"/>
                </a:solidFill>
              </a:rPr>
              <a:t>-približuje sa k potrebám a chápaniam ľudu</a:t>
            </a:r>
            <a:br>
              <a:rPr lang="sk-SK" sz="1200" dirty="0">
                <a:solidFill>
                  <a:schemeClr val="tx1"/>
                </a:solidFill>
              </a:rPr>
            </a:br>
            <a:endParaRPr lang="sr-Latn-RS" sz="1200" dirty="0">
              <a:solidFill>
                <a:schemeClr val="tx1"/>
              </a:solidFill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2743200" y="4790284"/>
            <a:ext cx="1905000" cy="1595979"/>
          </a:xfrm>
          <a:prstGeom prst="wedgeRectCallout">
            <a:avLst>
              <a:gd name="adj1" fmla="val 28552"/>
              <a:gd name="adj2" fmla="val -14739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b="1" dirty="0" smtClean="0">
                <a:solidFill>
                  <a:schemeClr val="tx1"/>
                </a:solidFill>
              </a:rPr>
              <a:t>6. Klasicizmus </a:t>
            </a:r>
            <a:r>
              <a:rPr lang="sk-SK" sz="1200" b="1" dirty="0">
                <a:solidFill>
                  <a:schemeClr val="tx1"/>
                </a:solidFill>
              </a:rPr>
              <a:t>v slovenskej literatúre</a:t>
            </a:r>
            <a:br>
              <a:rPr lang="sk-SK" sz="1200" b="1" dirty="0">
                <a:solidFill>
                  <a:schemeClr val="tx1"/>
                </a:solidFill>
              </a:rPr>
            </a:br>
            <a:r>
              <a:rPr lang="sk-SK" sz="1200" b="1" dirty="0">
                <a:solidFill>
                  <a:schemeClr val="tx1"/>
                </a:solidFill>
              </a:rPr>
              <a:t>/1818-1836/</a:t>
            </a:r>
            <a:br>
              <a:rPr lang="sk-SK" sz="1200" b="1" dirty="0">
                <a:solidFill>
                  <a:schemeClr val="tx1"/>
                </a:solidFill>
              </a:rPr>
            </a:br>
            <a:r>
              <a:rPr lang="sk-SK" sz="1200" dirty="0">
                <a:solidFill>
                  <a:schemeClr val="tx1"/>
                </a:solidFill>
              </a:rPr>
              <a:t>-vzorom je antická kultúra</a:t>
            </a:r>
            <a:br>
              <a:rPr lang="sk-SK" sz="1200" dirty="0">
                <a:solidFill>
                  <a:schemeClr val="tx1"/>
                </a:solidFill>
              </a:rPr>
            </a:br>
            <a:r>
              <a:rPr lang="sk-SK" sz="1200" dirty="0">
                <a:solidFill>
                  <a:schemeClr val="tx1"/>
                </a:solidFill>
              </a:rPr>
              <a:t>-</a:t>
            </a:r>
            <a:r>
              <a:rPr lang="sk-SK" sz="1200" b="1" dirty="0">
                <a:solidFill>
                  <a:schemeClr val="tx1"/>
                </a:solidFill>
              </a:rPr>
              <a:t>Ján Kollár </a:t>
            </a:r>
            <a:r>
              <a:rPr lang="sk-SK" sz="1200" dirty="0">
                <a:solidFill>
                  <a:schemeClr val="tx1"/>
                </a:solidFill>
              </a:rPr>
              <a:t>-Slavy dcera</a:t>
            </a:r>
            <a:br>
              <a:rPr lang="sk-SK" sz="1200" dirty="0">
                <a:solidFill>
                  <a:schemeClr val="tx1"/>
                </a:solidFill>
              </a:rPr>
            </a:br>
            <a:r>
              <a:rPr lang="sk-SK" sz="1200" dirty="0">
                <a:solidFill>
                  <a:schemeClr val="tx1"/>
                </a:solidFill>
              </a:rPr>
              <a:t>-Pavol Jozef Šafárik</a:t>
            </a:r>
            <a:br>
              <a:rPr lang="sk-SK" sz="1200" dirty="0">
                <a:solidFill>
                  <a:schemeClr val="tx1"/>
                </a:solidFill>
              </a:rPr>
            </a:br>
            <a:r>
              <a:rPr lang="sk-SK" sz="1200" dirty="0">
                <a:solidFill>
                  <a:schemeClr val="tx1"/>
                </a:solidFill>
              </a:rPr>
              <a:t>-myšlienka slovanskej vzájomnosti</a:t>
            </a:r>
            <a:endParaRPr lang="sr-Latn-RS" sz="1200" dirty="0">
              <a:solidFill>
                <a:schemeClr val="tx1"/>
              </a:solidFill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4572000" y="3886200"/>
            <a:ext cx="2057399" cy="2286000"/>
          </a:xfrm>
          <a:prstGeom prst="wedgeRectCallout">
            <a:avLst>
              <a:gd name="adj1" fmla="val -24152"/>
              <a:gd name="adj2" fmla="val -870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b="1" dirty="0" smtClean="0">
                <a:solidFill>
                  <a:schemeClr val="tx1"/>
                </a:solidFill>
              </a:rPr>
              <a:t>7. Romantizmus </a:t>
            </a:r>
            <a:r>
              <a:rPr lang="sk-SK" sz="1200" b="1" dirty="0">
                <a:solidFill>
                  <a:schemeClr val="tx1"/>
                </a:solidFill>
              </a:rPr>
              <a:t>na Slovensku</a:t>
            </a:r>
            <a:br>
              <a:rPr lang="sk-SK" sz="1200" b="1" dirty="0">
                <a:solidFill>
                  <a:schemeClr val="tx1"/>
                </a:solidFill>
              </a:rPr>
            </a:br>
            <a:r>
              <a:rPr lang="sk-SK" sz="1200" b="1" dirty="0">
                <a:solidFill>
                  <a:schemeClr val="tx1"/>
                </a:solidFill>
              </a:rPr>
              <a:t>/1836-1875/</a:t>
            </a:r>
            <a:br>
              <a:rPr lang="sk-SK" sz="1200" b="1" dirty="0">
                <a:solidFill>
                  <a:schemeClr val="tx1"/>
                </a:solidFill>
              </a:rPr>
            </a:br>
            <a:r>
              <a:rPr lang="sk-SK" sz="1200" dirty="0">
                <a:solidFill>
                  <a:schemeClr val="tx1"/>
                </a:solidFill>
              </a:rPr>
              <a:t>-uzákonenie spisovného jazyka 1843</a:t>
            </a:r>
            <a:br>
              <a:rPr lang="sk-SK" sz="1200" dirty="0">
                <a:solidFill>
                  <a:schemeClr val="tx1"/>
                </a:solidFill>
              </a:rPr>
            </a:br>
            <a:r>
              <a:rPr lang="sk-SK" sz="1200" dirty="0">
                <a:solidFill>
                  <a:schemeClr val="tx1"/>
                </a:solidFill>
              </a:rPr>
              <a:t>-</a:t>
            </a:r>
            <a:r>
              <a:rPr lang="sr-Latn-RS" sz="1200" b="1" dirty="0">
                <a:solidFill>
                  <a:schemeClr val="tx1"/>
                </a:solidFill>
              </a:rPr>
              <a:t>Š</a:t>
            </a:r>
            <a:r>
              <a:rPr lang="sk-SK" sz="1200" b="1" dirty="0">
                <a:solidFill>
                  <a:schemeClr val="tx1"/>
                </a:solidFill>
              </a:rPr>
              <a:t>túr</a:t>
            </a:r>
            <a:r>
              <a:rPr lang="sk-SK" sz="1200" dirty="0">
                <a:solidFill>
                  <a:schemeClr val="tx1"/>
                </a:solidFill>
              </a:rPr>
              <a:t>, </a:t>
            </a:r>
            <a:r>
              <a:rPr lang="sk-SK" sz="1200" b="1" dirty="0">
                <a:solidFill>
                  <a:schemeClr val="tx1"/>
                </a:solidFill>
              </a:rPr>
              <a:t>Hurban, Hodža</a:t>
            </a:r>
            <a:br>
              <a:rPr lang="sk-SK" sz="1200" b="1" dirty="0">
                <a:solidFill>
                  <a:schemeClr val="tx1"/>
                </a:solidFill>
              </a:rPr>
            </a:br>
            <a:r>
              <a:rPr lang="sk-SK" sz="1200" b="1" dirty="0" smtClean="0">
                <a:solidFill>
                  <a:schemeClr val="tx1"/>
                </a:solidFill>
              </a:rPr>
              <a:t>spisovatelia</a:t>
            </a:r>
            <a:r>
              <a:rPr lang="sk-SK" sz="1200" dirty="0" smtClean="0">
                <a:solidFill>
                  <a:schemeClr val="tx1"/>
                </a:solidFill>
              </a:rPr>
              <a:t>: Sládkovič</a:t>
            </a:r>
            <a:r>
              <a:rPr lang="sk-SK" sz="1200" dirty="0">
                <a:solidFill>
                  <a:schemeClr val="tx1"/>
                </a:solidFill>
              </a:rPr>
              <a:t>, Botto, Chalupka, Kráľ, </a:t>
            </a:r>
            <a:r>
              <a:rPr lang="sk-SK" sz="1200" dirty="0" smtClean="0">
                <a:solidFill>
                  <a:schemeClr val="tx1"/>
                </a:solidFill>
              </a:rPr>
              <a:t>Kalinčiak </a:t>
            </a:r>
          </a:p>
          <a:p>
            <a:pPr algn="ctr"/>
            <a:r>
              <a:rPr lang="sk-SK" sz="1200" dirty="0" smtClean="0">
                <a:solidFill>
                  <a:schemeClr val="tx1"/>
                </a:solidFill>
              </a:rPr>
              <a:t>-založená Matica slovenská (1863)</a:t>
            </a:r>
            <a:r>
              <a:rPr lang="sk-SK" sz="1200" dirty="0">
                <a:solidFill>
                  <a:schemeClr val="tx1"/>
                </a:solidFill>
              </a:rPr>
              <a:t/>
            </a:r>
            <a:br>
              <a:rPr lang="sk-SK" sz="1200" dirty="0">
                <a:solidFill>
                  <a:schemeClr val="tx1"/>
                </a:solidFill>
              </a:rPr>
            </a:br>
            <a:r>
              <a:rPr lang="sk-SK" sz="1200" dirty="0">
                <a:solidFill>
                  <a:schemeClr val="tx1"/>
                </a:solidFill>
              </a:rPr>
              <a:t>-</a:t>
            </a:r>
            <a:r>
              <a:rPr lang="sk-SK" sz="1200" dirty="0" smtClean="0">
                <a:solidFill>
                  <a:schemeClr val="tx1"/>
                </a:solidFill>
              </a:rPr>
              <a:t>zánik </a:t>
            </a:r>
            <a:r>
              <a:rPr lang="sk-SK" sz="1200" dirty="0">
                <a:solidFill>
                  <a:schemeClr val="tx1"/>
                </a:solidFill>
              </a:rPr>
              <a:t>Matice slovenskej </a:t>
            </a:r>
            <a:r>
              <a:rPr lang="sk-SK" sz="1200" dirty="0" smtClean="0">
                <a:solidFill>
                  <a:schemeClr val="tx1"/>
                </a:solidFill>
              </a:rPr>
              <a:t>(1875)</a:t>
            </a:r>
            <a:endParaRPr lang="sr-Latn-RS" sz="1200" dirty="0">
              <a:solidFill>
                <a:schemeClr val="tx1"/>
              </a:solidFill>
            </a:endParaRPr>
          </a:p>
        </p:txBody>
      </p:sp>
      <p:sp>
        <p:nvSpPr>
          <p:cNvPr id="17" name="Rectangular Callout 16"/>
          <p:cNvSpPr/>
          <p:nvPr/>
        </p:nvSpPr>
        <p:spPr>
          <a:xfrm>
            <a:off x="6400800" y="1981200"/>
            <a:ext cx="2590800" cy="1447800"/>
          </a:xfrm>
          <a:prstGeom prst="wedgeRectCallout">
            <a:avLst>
              <a:gd name="adj1" fmla="val -72113"/>
              <a:gd name="adj2" fmla="val 1291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b="1" dirty="0" smtClean="0">
                <a:solidFill>
                  <a:schemeClr val="tx1"/>
                </a:solidFill>
              </a:rPr>
              <a:t>8. </a:t>
            </a:r>
            <a:r>
              <a:rPr lang="en-US" sz="1200" b="1" dirty="0" err="1" smtClean="0">
                <a:solidFill>
                  <a:schemeClr val="tx1"/>
                </a:solidFill>
              </a:rPr>
              <a:t>Realizmus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sk-SK" sz="1200" b="1" dirty="0">
                <a:solidFill>
                  <a:schemeClr val="tx1"/>
                </a:solidFill>
              </a:rPr>
              <a:t>Slovensku</a:t>
            </a:r>
            <a:br>
              <a:rPr lang="sk-SK" sz="1200" b="1" dirty="0">
                <a:solidFill>
                  <a:schemeClr val="tx1"/>
                </a:solidFill>
              </a:rPr>
            </a:br>
            <a:r>
              <a:rPr lang="sk-SK" sz="1200" b="1" dirty="0">
                <a:solidFill>
                  <a:schemeClr val="tx1"/>
                </a:solidFill>
              </a:rPr>
              <a:t>/1875-1918/</a:t>
            </a:r>
            <a:br>
              <a:rPr lang="sk-SK" sz="1200" b="1" dirty="0">
                <a:solidFill>
                  <a:schemeClr val="tx1"/>
                </a:solidFill>
              </a:rPr>
            </a:br>
            <a:r>
              <a:rPr lang="sk-SK" sz="1200" dirty="0">
                <a:solidFill>
                  <a:schemeClr val="tx1"/>
                </a:solidFill>
              </a:rPr>
              <a:t>-literárne stredisko v Martine</a:t>
            </a:r>
            <a:br>
              <a:rPr lang="sk-SK" sz="1200" dirty="0">
                <a:solidFill>
                  <a:schemeClr val="tx1"/>
                </a:solidFill>
              </a:rPr>
            </a:br>
            <a:r>
              <a:rPr lang="sk-SK" sz="1200" dirty="0">
                <a:solidFill>
                  <a:schemeClr val="tx1"/>
                </a:solidFill>
              </a:rPr>
              <a:t>-slovenčina – spisovný jazyk učených Slovákov</a:t>
            </a:r>
            <a:br>
              <a:rPr lang="sk-SK" sz="1200" dirty="0">
                <a:solidFill>
                  <a:schemeClr val="tx1"/>
                </a:solidFill>
              </a:rPr>
            </a:br>
            <a:r>
              <a:rPr lang="sk-SK" sz="1200" b="1" dirty="0" smtClean="0">
                <a:solidFill>
                  <a:schemeClr val="tx1"/>
                </a:solidFill>
              </a:rPr>
              <a:t>sposovatelia</a:t>
            </a:r>
            <a:r>
              <a:rPr lang="sk-SK" sz="1200" dirty="0" smtClean="0">
                <a:solidFill>
                  <a:schemeClr val="tx1"/>
                </a:solidFill>
              </a:rPr>
              <a:t> :Hviezdoslav</a:t>
            </a:r>
            <a:r>
              <a:rPr lang="sk-SK" sz="1200" dirty="0">
                <a:solidFill>
                  <a:schemeClr val="tx1"/>
                </a:solidFill>
              </a:rPr>
              <a:t>, Kukučín, Timrava, Tajovský, Vansová</a:t>
            </a:r>
            <a:endParaRPr lang="sr-Latn-RS" sz="1200" dirty="0">
              <a:solidFill>
                <a:schemeClr val="tx1"/>
              </a:solidFill>
            </a:endParaRPr>
          </a:p>
        </p:txBody>
      </p:sp>
      <p:sp>
        <p:nvSpPr>
          <p:cNvPr id="18" name="Rectangular Callout 17"/>
          <p:cNvSpPr/>
          <p:nvPr/>
        </p:nvSpPr>
        <p:spPr>
          <a:xfrm>
            <a:off x="6667500" y="5181601"/>
            <a:ext cx="2095500" cy="1523999"/>
          </a:xfrm>
          <a:prstGeom prst="wedgeRectCallout">
            <a:avLst>
              <a:gd name="adj1" fmla="val -54440"/>
              <a:gd name="adj2" fmla="val -70833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b="1" dirty="0" smtClean="0">
                <a:solidFill>
                  <a:schemeClr val="tx1"/>
                </a:solidFill>
              </a:rPr>
              <a:t>10. Súčasná </a:t>
            </a:r>
            <a:r>
              <a:rPr lang="sk-SK" sz="1200" b="1" dirty="0">
                <a:solidFill>
                  <a:schemeClr val="tx1"/>
                </a:solidFill>
              </a:rPr>
              <a:t>slovenská literatúra</a:t>
            </a:r>
            <a:br>
              <a:rPr lang="sk-SK" sz="1200" b="1" dirty="0">
                <a:solidFill>
                  <a:schemeClr val="tx1"/>
                </a:solidFill>
              </a:rPr>
            </a:br>
            <a:r>
              <a:rPr lang="sk-SK" sz="1200" b="1" dirty="0">
                <a:solidFill>
                  <a:schemeClr val="tx1"/>
                </a:solidFill>
              </a:rPr>
              <a:t> /1945 - /</a:t>
            </a:r>
            <a:br>
              <a:rPr lang="sk-SK" sz="1200" b="1" dirty="0">
                <a:solidFill>
                  <a:schemeClr val="tx1"/>
                </a:solidFill>
              </a:rPr>
            </a:br>
            <a:r>
              <a:rPr lang="sk-SK" sz="1200" dirty="0">
                <a:solidFill>
                  <a:schemeClr val="tx1"/>
                </a:solidFill>
              </a:rPr>
              <a:t>-po druhej svetovej vojne</a:t>
            </a:r>
            <a:br>
              <a:rPr lang="sk-SK" sz="1200" dirty="0">
                <a:solidFill>
                  <a:schemeClr val="tx1"/>
                </a:solidFill>
              </a:rPr>
            </a:br>
            <a:r>
              <a:rPr lang="sk-SK" sz="1200" dirty="0">
                <a:solidFill>
                  <a:schemeClr val="tx1"/>
                </a:solidFill>
              </a:rPr>
              <a:t>-poézia  a </a:t>
            </a:r>
            <a:r>
              <a:rPr lang="sk-SK" sz="1200" dirty="0" smtClean="0">
                <a:solidFill>
                  <a:schemeClr val="tx1"/>
                </a:solidFill>
              </a:rPr>
              <a:t>proza</a:t>
            </a:r>
          </a:p>
          <a:p>
            <a:pPr algn="ctr"/>
            <a:r>
              <a:rPr lang="sk-SK" sz="1200" dirty="0" smtClean="0">
                <a:solidFill>
                  <a:schemeClr val="tx1"/>
                </a:solidFill>
              </a:rPr>
              <a:t>  </a:t>
            </a:r>
            <a:r>
              <a:rPr lang="sk-SK" sz="1200" b="1" dirty="0" smtClean="0">
                <a:solidFill>
                  <a:schemeClr val="tx1"/>
                </a:solidFill>
              </a:rPr>
              <a:t>spisovatelia:</a:t>
            </a:r>
            <a:r>
              <a:rPr lang="sk-SK" sz="1200" dirty="0" smtClean="0">
                <a:solidFill>
                  <a:schemeClr val="tx1"/>
                </a:solidFill>
              </a:rPr>
              <a:t> Kostra</a:t>
            </a:r>
            <a:r>
              <a:rPr lang="sk-SK" sz="1200" dirty="0">
                <a:solidFill>
                  <a:schemeClr val="tx1"/>
                </a:solidFill>
              </a:rPr>
              <a:t>, Válek, Rúfus, Ťažký, Šikula</a:t>
            </a:r>
            <a:endParaRPr lang="sr-Latn-R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450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2 4"/>
          <p:cNvSpPr/>
          <p:nvPr/>
        </p:nvSpPr>
        <p:spPr>
          <a:xfrm>
            <a:off x="2743200" y="1676400"/>
            <a:ext cx="3962400" cy="2133600"/>
          </a:xfrm>
          <a:prstGeom prst="irregularSeal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b="1" dirty="0" smtClean="0"/>
              <a:t>Ľudová tvorba  lyrika</a:t>
            </a:r>
            <a:endParaRPr lang="sr-Latn-RS" sz="2000" b="1" dirty="0"/>
          </a:p>
        </p:txBody>
      </p:sp>
      <p:sp>
        <p:nvSpPr>
          <p:cNvPr id="6" name="Explosion 1 5"/>
          <p:cNvSpPr/>
          <p:nvPr/>
        </p:nvSpPr>
        <p:spPr>
          <a:xfrm>
            <a:off x="762000" y="0"/>
            <a:ext cx="3581400" cy="2514600"/>
          </a:xfrm>
          <a:prstGeom prst="irregularSeal1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sz="1200" b="1" dirty="0"/>
              <a:t>Ľúbostné </a:t>
            </a:r>
            <a:r>
              <a:rPr lang="sr-Latn-RS" sz="1200" b="1" dirty="0" smtClean="0"/>
              <a:t>piesne: </a:t>
            </a:r>
            <a:r>
              <a:rPr lang="sr-Latn-RS" sz="1200" b="1" dirty="0"/>
              <a:t/>
            </a:r>
            <a:br>
              <a:rPr lang="sr-Latn-RS" sz="1200" b="1" dirty="0"/>
            </a:br>
            <a:r>
              <a:rPr lang="sr-Latn-RS" sz="1200" dirty="0" smtClean="0"/>
              <a:t>najrozšírenejšie, spievajú </a:t>
            </a:r>
            <a:r>
              <a:rPr lang="sr-Latn-RS" sz="1200" dirty="0"/>
              <a:t>o šťastnej, </a:t>
            </a:r>
            <a:r>
              <a:rPr lang="sr-Latn-RS" sz="1200" dirty="0" smtClean="0"/>
              <a:t>vernej a o </a:t>
            </a:r>
            <a:r>
              <a:rPr lang="sr-Latn-RS" sz="1200" dirty="0"/>
              <a:t>nešťastnej </a:t>
            </a:r>
            <a:r>
              <a:rPr lang="sr-Latn-RS" sz="1200" dirty="0" smtClean="0"/>
              <a:t>láske</a:t>
            </a:r>
            <a:endParaRPr lang="sr-Latn-RS" sz="1200" dirty="0"/>
          </a:p>
        </p:txBody>
      </p:sp>
      <p:sp>
        <p:nvSpPr>
          <p:cNvPr id="7" name="Explosion 1 6"/>
          <p:cNvSpPr/>
          <p:nvPr/>
        </p:nvSpPr>
        <p:spPr>
          <a:xfrm>
            <a:off x="4552950" y="0"/>
            <a:ext cx="3829050" cy="2362200"/>
          </a:xfrm>
          <a:prstGeom prst="irregularSeal1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sz="1200" b="1" dirty="0"/>
              <a:t>Rodinné obradové </a:t>
            </a:r>
            <a:r>
              <a:rPr lang="sr-Latn-RS" sz="1200" b="1" dirty="0" smtClean="0"/>
              <a:t>piesne: </a:t>
            </a:r>
            <a:r>
              <a:rPr lang="sr-Latn-RS" sz="1200" dirty="0"/>
              <a:t/>
            </a:r>
            <a:br>
              <a:rPr lang="sr-Latn-RS" sz="1200" dirty="0"/>
            </a:br>
            <a:r>
              <a:rPr lang="sr-Latn-RS" sz="1200" dirty="0" smtClean="0"/>
              <a:t>patria </a:t>
            </a:r>
            <a:r>
              <a:rPr lang="sr-Latn-RS" sz="1200" dirty="0"/>
              <a:t>sem svadobné, krstové a pohrebné piesne</a:t>
            </a:r>
          </a:p>
        </p:txBody>
      </p:sp>
      <p:sp>
        <p:nvSpPr>
          <p:cNvPr id="8" name="Explosion 1 7"/>
          <p:cNvSpPr/>
          <p:nvPr/>
        </p:nvSpPr>
        <p:spPr>
          <a:xfrm>
            <a:off x="152400" y="1752600"/>
            <a:ext cx="3886200" cy="3436327"/>
          </a:xfrm>
          <a:prstGeom prst="irregularSeal1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sz="1200" b="1" dirty="0"/>
              <a:t>Historické </a:t>
            </a:r>
            <a:r>
              <a:rPr lang="sr-Latn-RS" sz="1200" b="1" dirty="0" smtClean="0"/>
              <a:t>piesne: </a:t>
            </a:r>
            <a:r>
              <a:rPr lang="sr-Latn-RS" sz="1200" b="1" dirty="0"/>
              <a:t/>
            </a:r>
            <a:br>
              <a:rPr lang="sr-Latn-RS" sz="1200" b="1" dirty="0"/>
            </a:br>
            <a:r>
              <a:rPr lang="sr-Latn-RS" sz="1200" dirty="0" smtClean="0"/>
              <a:t>zobrazujú </a:t>
            </a:r>
            <a:r>
              <a:rPr lang="sr-Latn-RS" sz="1200" dirty="0"/>
              <a:t>významné udalosti spoločenských dejín alebo historické postavy, </a:t>
            </a:r>
            <a:r>
              <a:rPr lang="sr-Latn-RS" sz="1200" dirty="0" smtClean="0"/>
              <a:t>ich </a:t>
            </a:r>
            <a:r>
              <a:rPr lang="sr-Latn-RS" sz="1200" dirty="0"/>
              <a:t>témou bol väčšinou boj proti Turkom. </a:t>
            </a:r>
            <a:br>
              <a:rPr lang="sr-Latn-RS" sz="1200" dirty="0"/>
            </a:br>
            <a:endParaRPr lang="sr-Latn-RS" sz="1200" dirty="0"/>
          </a:p>
        </p:txBody>
      </p:sp>
      <p:sp>
        <p:nvSpPr>
          <p:cNvPr id="9" name="Explosion 1 8"/>
          <p:cNvSpPr/>
          <p:nvPr/>
        </p:nvSpPr>
        <p:spPr>
          <a:xfrm>
            <a:off x="5791200" y="2362200"/>
            <a:ext cx="3200400" cy="3505200"/>
          </a:xfrm>
          <a:prstGeom prst="irregularSeal1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sz="1200" b="1" dirty="0" smtClean="0"/>
              <a:t>Balada: </a:t>
            </a:r>
            <a:r>
              <a:rPr lang="sr-Latn-RS" sz="1200" dirty="0"/>
              <a:t/>
            </a:r>
            <a:br>
              <a:rPr lang="sr-Latn-RS" sz="1200" dirty="0"/>
            </a:br>
            <a:r>
              <a:rPr lang="sr-Latn-RS" sz="1200" dirty="0" smtClean="0"/>
              <a:t>báseň s </a:t>
            </a:r>
            <a:r>
              <a:rPr lang="sr-Latn-RS" sz="1200" dirty="0"/>
              <a:t>nadprirodzenou postavou alebo dejom s tragickým koncom (Išli hudci horou</a:t>
            </a:r>
            <a:r>
              <a:rPr lang="sr-Latn-RS" sz="1200" dirty="0" smtClean="0"/>
              <a:t>), v mnohých je  spracované </a:t>
            </a:r>
            <a:r>
              <a:rPr lang="sr-Latn-RS" sz="1200" dirty="0"/>
              <a:t>obdobie tureckých nájazdov (Rabovali Turci). 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2590800" y="3473694"/>
            <a:ext cx="3924300" cy="3158637"/>
          </a:xfrm>
          <a:prstGeom prst="irregularSeal1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sz="1200" b="1" dirty="0"/>
              <a:t>Zbojnícka lyrická </a:t>
            </a:r>
            <a:r>
              <a:rPr lang="sr-Latn-RS" sz="1200" b="1" dirty="0" smtClean="0"/>
              <a:t>pieseň: </a:t>
            </a:r>
            <a:r>
              <a:rPr lang="sr-Latn-RS" sz="1200" b="1" dirty="0"/>
              <a:t/>
            </a:r>
            <a:br>
              <a:rPr lang="sr-Latn-RS" sz="1200" b="1" dirty="0"/>
            </a:br>
            <a:r>
              <a:rPr lang="sr-Latn-RS" sz="1200" dirty="0" smtClean="0"/>
              <a:t>hrdinský </a:t>
            </a:r>
            <a:r>
              <a:rPr lang="sr-Latn-RS" sz="1200" dirty="0"/>
              <a:t>portrét zbojníka, predstaviteľa protifeudálneho odboja (napr. o </a:t>
            </a:r>
            <a:r>
              <a:rPr lang="sr-Latn-RS" sz="1200" dirty="0" smtClean="0"/>
              <a:t>Jánošikovi), vyjadrujú </a:t>
            </a:r>
            <a:r>
              <a:rPr lang="sr-Latn-RS" sz="1200" dirty="0"/>
              <a:t>obdiv odvahe. </a:t>
            </a:r>
            <a:br>
              <a:rPr lang="sr-Latn-RS" sz="1200" dirty="0"/>
            </a:br>
            <a:endParaRPr lang="sr-Latn-RS" sz="1200" dirty="0"/>
          </a:p>
        </p:txBody>
      </p:sp>
    </p:spTree>
    <p:extLst>
      <p:ext uri="{BB962C8B-B14F-4D97-AF65-F5344CB8AC3E}">
        <p14:creationId xmlns:p14="http://schemas.microsoft.com/office/powerpoint/2010/main" xmlns="" val="142750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ultidocument 5"/>
          <p:cNvSpPr/>
          <p:nvPr/>
        </p:nvSpPr>
        <p:spPr>
          <a:xfrm>
            <a:off x="2904067" y="2209800"/>
            <a:ext cx="3200400" cy="1673352"/>
          </a:xfrm>
          <a:prstGeom prst="flowChartMulti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b="1" dirty="0" smtClean="0"/>
              <a:t>Drobná ľudová tvorba</a:t>
            </a:r>
            <a:endParaRPr lang="sr-Latn-RS" sz="2000" b="1" dirty="0"/>
          </a:p>
        </p:txBody>
      </p:sp>
      <p:sp>
        <p:nvSpPr>
          <p:cNvPr id="7" name="Flowchart: Document 6"/>
          <p:cNvSpPr/>
          <p:nvPr/>
        </p:nvSpPr>
        <p:spPr>
          <a:xfrm>
            <a:off x="6629400" y="1600200"/>
            <a:ext cx="1905000" cy="1143000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Príslovie </a:t>
            </a:r>
          </a:p>
          <a:p>
            <a:pPr algn="ctr"/>
            <a:r>
              <a:rPr lang="sk-SK" sz="1400" dirty="0" smtClean="0"/>
              <a:t>( krátka výpoveď s poučným obsahom)</a:t>
            </a:r>
            <a:endParaRPr lang="sr-Latn-RS" sz="1400" dirty="0"/>
          </a:p>
        </p:txBody>
      </p:sp>
      <p:sp>
        <p:nvSpPr>
          <p:cNvPr id="8" name="Flowchart: Document 7"/>
          <p:cNvSpPr/>
          <p:nvPr/>
        </p:nvSpPr>
        <p:spPr>
          <a:xfrm>
            <a:off x="533400" y="1600200"/>
            <a:ext cx="1981200" cy="1219200"/>
          </a:xfrm>
          <a:prstGeom prst="flowChartDocumen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Porekadlo </a:t>
            </a:r>
          </a:p>
          <a:p>
            <a:pPr algn="ctr"/>
            <a:r>
              <a:rPr lang="sk-SK" sz="1400" dirty="0" smtClean="0"/>
              <a:t>(krátka výpoveď, žartovným spôsobom sa vysloví pravda)</a:t>
            </a:r>
            <a:endParaRPr lang="sr-Latn-RS" sz="1400" dirty="0"/>
          </a:p>
        </p:txBody>
      </p:sp>
      <p:sp>
        <p:nvSpPr>
          <p:cNvPr id="9" name="Flowchart: Document 8"/>
          <p:cNvSpPr/>
          <p:nvPr/>
        </p:nvSpPr>
        <p:spPr>
          <a:xfrm>
            <a:off x="533400" y="3810000"/>
            <a:ext cx="1981200" cy="1217676"/>
          </a:xfrm>
          <a:prstGeom prst="flowChartDocumen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Pranostika </a:t>
            </a:r>
          </a:p>
          <a:p>
            <a:pPr algn="ctr"/>
            <a:r>
              <a:rPr lang="sk-SK" sz="1400" dirty="0" smtClean="0"/>
              <a:t>(ľudová múdrosť o počasí)</a:t>
            </a:r>
            <a:endParaRPr lang="sr-Latn-RS" sz="1400" dirty="0"/>
          </a:p>
        </p:txBody>
      </p:sp>
      <p:sp>
        <p:nvSpPr>
          <p:cNvPr id="10" name="Flowchart: Document 9"/>
          <p:cNvSpPr/>
          <p:nvPr/>
        </p:nvSpPr>
        <p:spPr>
          <a:xfrm>
            <a:off x="6684432" y="3828456"/>
            <a:ext cx="1849967" cy="1199219"/>
          </a:xfrm>
          <a:prstGeom prst="flowChartDocumen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Hádanka</a:t>
            </a:r>
            <a:endParaRPr lang="sr-Latn-RS" sz="1400" b="1" dirty="0"/>
          </a:p>
        </p:txBody>
      </p:sp>
      <p:sp>
        <p:nvSpPr>
          <p:cNvPr id="11" name="Flowchart: Terminator 10"/>
          <p:cNvSpPr/>
          <p:nvPr/>
        </p:nvSpPr>
        <p:spPr>
          <a:xfrm>
            <a:off x="304800" y="381000"/>
            <a:ext cx="1295400" cy="757428"/>
          </a:xfrm>
          <a:prstGeom prst="flowChartTerminato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dirty="0" smtClean="0"/>
              <a:t>Strach má veľké oči.</a:t>
            </a:r>
            <a:endParaRPr lang="sr-Latn-RS" sz="1400" dirty="0"/>
          </a:p>
        </p:txBody>
      </p:sp>
      <p:sp>
        <p:nvSpPr>
          <p:cNvPr id="12" name="Flowchart: Terminator 11"/>
          <p:cNvSpPr/>
          <p:nvPr/>
        </p:nvSpPr>
        <p:spPr>
          <a:xfrm>
            <a:off x="1905000" y="381000"/>
            <a:ext cx="1371600" cy="757428"/>
          </a:xfrm>
          <a:prstGeom prst="flowChartTerminato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dirty="0" smtClean="0"/>
              <a:t>Kúpil mačku vo vreci.</a:t>
            </a:r>
            <a:endParaRPr lang="sr-Latn-RS" sz="1400" dirty="0"/>
          </a:p>
        </p:txBody>
      </p:sp>
      <p:sp>
        <p:nvSpPr>
          <p:cNvPr id="13" name="Flowchart: Terminator 12"/>
          <p:cNvSpPr/>
          <p:nvPr/>
        </p:nvSpPr>
        <p:spPr>
          <a:xfrm>
            <a:off x="5486400" y="381000"/>
            <a:ext cx="1295400" cy="757428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dirty="0" smtClean="0"/>
              <a:t>Komu sa nelení, tomu sa zelení.</a:t>
            </a:r>
            <a:endParaRPr lang="sr-Latn-RS" sz="1400" dirty="0"/>
          </a:p>
        </p:txBody>
      </p:sp>
      <p:sp>
        <p:nvSpPr>
          <p:cNvPr id="14" name="Flowchart: Terminator 13"/>
          <p:cNvSpPr/>
          <p:nvPr/>
        </p:nvSpPr>
        <p:spPr>
          <a:xfrm>
            <a:off x="7391400" y="381000"/>
            <a:ext cx="1524000" cy="680466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dirty="0" smtClean="0"/>
              <a:t>Lepší vrabec v hrsti, ako holub na streche.</a:t>
            </a:r>
            <a:endParaRPr lang="sr-Latn-RS" sz="14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1905000" y="2743200"/>
            <a:ext cx="914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286000" y="1219200"/>
            <a:ext cx="76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952500" y="12192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134100" y="2362200"/>
            <a:ext cx="419100" cy="6842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6553200" y="1219200"/>
            <a:ext cx="2286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8077200" y="1138428"/>
            <a:ext cx="0" cy="3855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1905000" y="3429000"/>
            <a:ext cx="914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lowchart: Terminator 43"/>
          <p:cNvSpPr/>
          <p:nvPr/>
        </p:nvSpPr>
        <p:spPr>
          <a:xfrm>
            <a:off x="381000" y="5621866"/>
            <a:ext cx="1295400" cy="702733"/>
          </a:xfrm>
          <a:prstGeom prst="flowChartTerminator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dirty="0" smtClean="0"/>
              <a:t>Martin na bielom koni chodí.</a:t>
            </a:r>
            <a:endParaRPr lang="sr-Latn-RS" sz="1400" dirty="0"/>
          </a:p>
        </p:txBody>
      </p:sp>
      <p:sp>
        <p:nvSpPr>
          <p:cNvPr id="45" name="Flowchart: Terminator 44"/>
          <p:cNvSpPr/>
          <p:nvPr/>
        </p:nvSpPr>
        <p:spPr>
          <a:xfrm>
            <a:off x="1981200" y="5621865"/>
            <a:ext cx="1676400" cy="702733"/>
          </a:xfrm>
          <a:prstGeom prst="flowChartTerminator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dirty="0" smtClean="0"/>
              <a:t>Medardova kvapka štyridsať dní kvapká.</a:t>
            </a:r>
            <a:endParaRPr lang="sr-Latn-RS" sz="1400" dirty="0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2133600" y="4953000"/>
            <a:ext cx="3810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1028700" y="51054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lowchart: Terminator 52"/>
          <p:cNvSpPr/>
          <p:nvPr/>
        </p:nvSpPr>
        <p:spPr>
          <a:xfrm>
            <a:off x="4504267" y="5621864"/>
            <a:ext cx="2125133" cy="855136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sz="1400" dirty="0"/>
              <a:t>Nemá štetec ani farby,</a:t>
            </a:r>
            <a:br>
              <a:rPr lang="sr-Latn-RS" sz="1400" dirty="0"/>
            </a:br>
            <a:r>
              <a:rPr lang="sr-Latn-RS" sz="1400" dirty="0"/>
              <a:t>predsa lístie žltým farbí</a:t>
            </a:r>
            <a:r>
              <a:rPr lang="sr-Latn-RS" dirty="0" smtClean="0"/>
              <a:t>.  </a:t>
            </a:r>
          </a:p>
          <a:p>
            <a:pPr algn="ctr"/>
            <a:r>
              <a:rPr lang="sk-SK" sz="1200" dirty="0" smtClean="0"/>
              <a:t>(jeseň)</a:t>
            </a:r>
            <a:endParaRPr lang="sr-Latn-RS" sz="1200" dirty="0"/>
          </a:p>
        </p:txBody>
      </p:sp>
      <p:sp>
        <p:nvSpPr>
          <p:cNvPr id="54" name="Flowchart: Terminator 53"/>
          <p:cNvSpPr/>
          <p:nvPr/>
        </p:nvSpPr>
        <p:spPr>
          <a:xfrm>
            <a:off x="6934200" y="5562600"/>
            <a:ext cx="1905000" cy="914400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sz="1400" dirty="0"/>
              <a:t>Hoc má dlhú bradu,</a:t>
            </a:r>
          </a:p>
          <a:p>
            <a:pPr algn="ctr"/>
            <a:r>
              <a:rPr lang="sr-Latn-RS" sz="1400" dirty="0"/>
              <a:t>nevie ti dať radu</a:t>
            </a:r>
            <a:r>
              <a:rPr lang="sr-Latn-RS" sz="1400" dirty="0" smtClean="0"/>
              <a:t>. </a:t>
            </a:r>
          </a:p>
          <a:p>
            <a:pPr algn="ctr"/>
            <a:r>
              <a:rPr lang="sr-Latn-RS" sz="1200" dirty="0" smtClean="0"/>
              <a:t>(cap) </a:t>
            </a:r>
            <a:endParaRPr lang="sr-Latn-RS" sz="1200" dirty="0"/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6134100" y="3200400"/>
            <a:ext cx="13335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5867400" y="5105400"/>
            <a:ext cx="1295400" cy="418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7924800" y="4953000"/>
            <a:ext cx="0" cy="531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7309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44" grpId="0" animBg="1"/>
      <p:bldP spid="45" grpId="0" animBg="1"/>
      <p:bldP spid="53" grpId="0" animBg="1"/>
      <p:bldP spid="5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agnetic Disk 5"/>
          <p:cNvSpPr/>
          <p:nvPr/>
        </p:nvSpPr>
        <p:spPr>
          <a:xfrm>
            <a:off x="3048000" y="685800"/>
            <a:ext cx="2514600" cy="1485900"/>
          </a:xfrm>
          <a:prstGeom prst="flowChartMagneticDis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b="1" dirty="0" smtClean="0"/>
              <a:t>Ľudová tvorba</a:t>
            </a:r>
          </a:p>
          <a:p>
            <a:pPr algn="ctr"/>
            <a:r>
              <a:rPr lang="sk-SK" sz="2000" b="1" dirty="0" smtClean="0"/>
              <a:t>epika</a:t>
            </a:r>
            <a:endParaRPr lang="sr-Latn-RS" sz="2000" b="1" dirty="0"/>
          </a:p>
        </p:txBody>
      </p:sp>
      <p:sp>
        <p:nvSpPr>
          <p:cNvPr id="10" name="Flowchart: Display 9"/>
          <p:cNvSpPr/>
          <p:nvPr/>
        </p:nvSpPr>
        <p:spPr>
          <a:xfrm>
            <a:off x="5319346" y="1795827"/>
            <a:ext cx="1852246" cy="751743"/>
          </a:xfrm>
          <a:prstGeom prst="flowChartDisplay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sz="1600" b="1" dirty="0"/>
              <a:t>Rozprávka </a:t>
            </a:r>
          </a:p>
        </p:txBody>
      </p:sp>
      <p:sp>
        <p:nvSpPr>
          <p:cNvPr id="12" name="Flowchart: Display 11"/>
          <p:cNvSpPr/>
          <p:nvPr/>
        </p:nvSpPr>
        <p:spPr>
          <a:xfrm>
            <a:off x="1524000" y="1795828"/>
            <a:ext cx="1676400" cy="751743"/>
          </a:xfrm>
          <a:prstGeom prst="flowChartDisplay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sz="1600" b="1" dirty="0"/>
              <a:t>Povesť </a:t>
            </a:r>
          </a:p>
        </p:txBody>
      </p:sp>
      <p:sp>
        <p:nvSpPr>
          <p:cNvPr id="13" name="Oval 12"/>
          <p:cNvSpPr/>
          <p:nvPr/>
        </p:nvSpPr>
        <p:spPr>
          <a:xfrm>
            <a:off x="4023946" y="3155704"/>
            <a:ext cx="1981199" cy="1295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sz="1200" b="1" dirty="0" smtClean="0"/>
              <a:t>Fantastické</a:t>
            </a:r>
            <a:r>
              <a:rPr lang="sr-Latn-RS" sz="1200" dirty="0" smtClean="0"/>
              <a:t> </a:t>
            </a:r>
          </a:p>
          <a:p>
            <a:pPr algn="ctr"/>
            <a:r>
              <a:rPr lang="sr-Latn-RS" sz="1200" dirty="0" smtClean="0"/>
              <a:t>popri </a:t>
            </a:r>
            <a:r>
              <a:rPr lang="sr-Latn-RS" sz="1200" dirty="0"/>
              <a:t>ľudských postavách vystupujú nadprirodzené </a:t>
            </a:r>
            <a:r>
              <a:rPr lang="sr-Latn-RS" sz="1200" dirty="0" smtClean="0"/>
              <a:t>postavy</a:t>
            </a:r>
            <a:endParaRPr lang="sr-Latn-RS" dirty="0"/>
          </a:p>
        </p:txBody>
      </p:sp>
      <p:sp>
        <p:nvSpPr>
          <p:cNvPr id="15" name="Oval 14"/>
          <p:cNvSpPr/>
          <p:nvPr/>
        </p:nvSpPr>
        <p:spPr>
          <a:xfrm>
            <a:off x="6705600" y="3162666"/>
            <a:ext cx="1787770" cy="1295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sz="1200" b="1" dirty="0" smtClean="0"/>
              <a:t>Zvieracie </a:t>
            </a:r>
            <a:r>
              <a:rPr lang="sr-Latn-RS" sz="1200" dirty="0" smtClean="0"/>
              <a:t>nositeľmi </a:t>
            </a:r>
            <a:r>
              <a:rPr lang="sr-Latn-RS" sz="1200" dirty="0"/>
              <a:t>deja sú </a:t>
            </a:r>
            <a:r>
              <a:rPr lang="sr-Latn-RS" sz="1200" dirty="0" smtClean="0"/>
              <a:t>zvieratá, zvieratá sú </a:t>
            </a:r>
            <a:r>
              <a:rPr lang="sr-Latn-RS" sz="1200" dirty="0"/>
              <a:t>nositeľmi ľudských </a:t>
            </a:r>
            <a:r>
              <a:rPr lang="sr-Latn-RS" sz="1200" dirty="0" smtClean="0"/>
              <a:t>vlastností</a:t>
            </a:r>
            <a:endParaRPr lang="sr-Latn-RS" sz="1200" dirty="0"/>
          </a:p>
        </p:txBody>
      </p:sp>
      <p:sp>
        <p:nvSpPr>
          <p:cNvPr id="16" name="Oval 15"/>
          <p:cNvSpPr/>
          <p:nvPr/>
        </p:nvSpPr>
        <p:spPr>
          <a:xfrm>
            <a:off x="5064369" y="4452204"/>
            <a:ext cx="2362200" cy="14478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sz="1200" b="1" dirty="0" smtClean="0"/>
              <a:t>Realistické</a:t>
            </a:r>
          </a:p>
          <a:p>
            <a:pPr algn="ctr"/>
            <a:r>
              <a:rPr lang="sr-Latn-RS" sz="1200" dirty="0" smtClean="0"/>
              <a:t>dej </a:t>
            </a:r>
            <a:r>
              <a:rPr lang="sr-Latn-RS" sz="1200" dirty="0"/>
              <a:t>sa odohráva v reálnom svete miest a </a:t>
            </a:r>
            <a:r>
              <a:rPr lang="sr-Latn-RS" sz="1200" dirty="0" smtClean="0"/>
              <a:t>dedín, hrdina </a:t>
            </a:r>
            <a:r>
              <a:rPr lang="sr-Latn-RS" sz="1200" dirty="0"/>
              <a:t>je jednoduchý človek</a:t>
            </a:r>
          </a:p>
        </p:txBody>
      </p:sp>
      <p:cxnSp>
        <p:nvCxnSpPr>
          <p:cNvPr id="18" name="Straight Connector 17"/>
          <p:cNvCxnSpPr>
            <a:stCxn id="10" idx="2"/>
            <a:endCxn id="15" idx="0"/>
          </p:cNvCxnSpPr>
          <p:nvPr/>
        </p:nvCxnSpPr>
        <p:spPr>
          <a:xfrm>
            <a:off x="6245469" y="2547570"/>
            <a:ext cx="1354016" cy="615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2"/>
            <a:endCxn id="13" idx="0"/>
          </p:cNvCxnSpPr>
          <p:nvPr/>
        </p:nvCxnSpPr>
        <p:spPr>
          <a:xfrm flipH="1">
            <a:off x="5014546" y="2547570"/>
            <a:ext cx="1230923" cy="608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0" idx="2"/>
            <a:endCxn id="16" idx="0"/>
          </p:cNvCxnSpPr>
          <p:nvPr/>
        </p:nvCxnSpPr>
        <p:spPr>
          <a:xfrm>
            <a:off x="6245469" y="2547570"/>
            <a:ext cx="0" cy="1904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1524000" y="3162666"/>
            <a:ext cx="1676400" cy="1295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sz="1200" dirty="0"/>
              <a:t>Viažu sa na konkrétne historické udalosti alebo </a:t>
            </a:r>
            <a:r>
              <a:rPr lang="sr-Latn-RS" sz="1200" dirty="0" smtClean="0"/>
              <a:t>postavy</a:t>
            </a:r>
            <a:endParaRPr lang="sr-Latn-RS" sz="1200" dirty="0"/>
          </a:p>
        </p:txBody>
      </p:sp>
      <p:cxnSp>
        <p:nvCxnSpPr>
          <p:cNvPr id="36" name="Straight Connector 35"/>
          <p:cNvCxnSpPr>
            <a:stCxn id="12" idx="2"/>
            <a:endCxn id="34" idx="0"/>
          </p:cNvCxnSpPr>
          <p:nvPr/>
        </p:nvCxnSpPr>
        <p:spPr>
          <a:xfrm>
            <a:off x="2362200" y="2547571"/>
            <a:ext cx="0" cy="615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685800" y="4815254"/>
            <a:ext cx="1524000" cy="82354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b="1" dirty="0" smtClean="0"/>
              <a:t>o Jánošíkovi</a:t>
            </a:r>
            <a:endParaRPr lang="sr-Latn-RS" sz="1200" b="1" dirty="0"/>
          </a:p>
        </p:txBody>
      </p:sp>
      <p:sp>
        <p:nvSpPr>
          <p:cNvPr id="61" name="Oval 60"/>
          <p:cNvSpPr/>
          <p:nvPr/>
        </p:nvSpPr>
        <p:spPr>
          <a:xfrm>
            <a:off x="2520461" y="4788877"/>
            <a:ext cx="1503485" cy="849923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b="1" dirty="0" smtClean="0"/>
              <a:t>o kráľovi Matejovi</a:t>
            </a:r>
            <a:endParaRPr lang="sr-Latn-RS" sz="1200" b="1" dirty="0"/>
          </a:p>
        </p:txBody>
      </p:sp>
      <p:cxnSp>
        <p:nvCxnSpPr>
          <p:cNvPr id="63" name="Straight Connector 62"/>
          <p:cNvCxnSpPr>
            <a:stCxn id="34" idx="4"/>
            <a:endCxn id="60" idx="0"/>
          </p:cNvCxnSpPr>
          <p:nvPr/>
        </p:nvCxnSpPr>
        <p:spPr>
          <a:xfrm flipH="1">
            <a:off x="1447800" y="4458066"/>
            <a:ext cx="914400" cy="357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34" idx="4"/>
            <a:endCxn id="61" idx="0"/>
          </p:cNvCxnSpPr>
          <p:nvPr/>
        </p:nvCxnSpPr>
        <p:spPr>
          <a:xfrm>
            <a:off x="2362200" y="4458066"/>
            <a:ext cx="910004" cy="3308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3657600" y="4293576"/>
            <a:ext cx="1406769" cy="52167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b="1" dirty="0" smtClean="0"/>
              <a:t>Zlatovláska</a:t>
            </a:r>
            <a:endParaRPr lang="sr-Latn-RS" sz="1200" b="1" dirty="0"/>
          </a:p>
        </p:txBody>
      </p:sp>
      <p:sp>
        <p:nvSpPr>
          <p:cNvPr id="69" name="Oval 68"/>
          <p:cNvSpPr/>
          <p:nvPr/>
        </p:nvSpPr>
        <p:spPr>
          <a:xfrm>
            <a:off x="7570177" y="4296506"/>
            <a:ext cx="1412631" cy="603739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b="1" dirty="0" smtClean="0"/>
              <a:t>Starý Bodrík a vlk</a:t>
            </a:r>
            <a:endParaRPr lang="sr-Latn-RS" sz="1200" b="1" dirty="0"/>
          </a:p>
        </p:txBody>
      </p:sp>
      <p:sp>
        <p:nvSpPr>
          <p:cNvPr id="70" name="Oval 69"/>
          <p:cNvSpPr/>
          <p:nvPr/>
        </p:nvSpPr>
        <p:spPr>
          <a:xfrm>
            <a:off x="5630007" y="5638800"/>
            <a:ext cx="1292470" cy="6096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b="1" dirty="0" smtClean="0"/>
              <a:t>O troch grošoch</a:t>
            </a:r>
            <a:endParaRPr lang="sr-Latn-RS" sz="1200" b="1" dirty="0"/>
          </a:p>
        </p:txBody>
      </p:sp>
    </p:spTree>
    <p:extLst>
      <p:ext uri="{BB962C8B-B14F-4D97-AF65-F5344CB8AC3E}">
        <p14:creationId xmlns:p14="http://schemas.microsoft.com/office/powerpoint/2010/main" xmlns="" val="237473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34" grpId="0" animBg="1"/>
      <p:bldP spid="60" grpId="0" animBg="1"/>
      <p:bldP spid="61" grpId="0" animBg="1"/>
      <p:bldP spid="68" grpId="0" animBg="1"/>
      <p:bldP spid="69" grpId="0" animBg="1"/>
      <p:bldP spid="7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n 4"/>
          <p:cNvSpPr/>
          <p:nvPr/>
        </p:nvSpPr>
        <p:spPr>
          <a:xfrm>
            <a:off x="2209801" y="1447800"/>
            <a:ext cx="4114800" cy="3505200"/>
          </a:xfrm>
          <a:prstGeom prst="su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Štylistické prostriedky</a:t>
            </a:r>
            <a:endParaRPr lang="sr-Latn-RS" b="1" dirty="0"/>
          </a:p>
        </p:txBody>
      </p:sp>
      <p:sp>
        <p:nvSpPr>
          <p:cNvPr id="6" name="Oval 5"/>
          <p:cNvSpPr/>
          <p:nvPr/>
        </p:nvSpPr>
        <p:spPr>
          <a:xfrm>
            <a:off x="3509433" y="914400"/>
            <a:ext cx="1524000" cy="533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prirovnanie</a:t>
            </a:r>
            <a:endParaRPr lang="sr-Latn-RS" sz="1400" b="1" dirty="0"/>
          </a:p>
        </p:txBody>
      </p:sp>
      <p:sp>
        <p:nvSpPr>
          <p:cNvPr id="8" name="Oval 7"/>
          <p:cNvSpPr/>
          <p:nvPr/>
        </p:nvSpPr>
        <p:spPr>
          <a:xfrm>
            <a:off x="5410200" y="1524000"/>
            <a:ext cx="1371600" cy="533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metafora</a:t>
            </a:r>
            <a:endParaRPr lang="sr-Latn-RS" sz="1400" b="1" dirty="0"/>
          </a:p>
        </p:txBody>
      </p:sp>
      <p:sp>
        <p:nvSpPr>
          <p:cNvPr id="9" name="Oval 8"/>
          <p:cNvSpPr/>
          <p:nvPr/>
        </p:nvSpPr>
        <p:spPr>
          <a:xfrm>
            <a:off x="6324600" y="2971800"/>
            <a:ext cx="1295400" cy="533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epiteton</a:t>
            </a:r>
            <a:endParaRPr lang="sr-Latn-RS" sz="1400" b="1" dirty="0"/>
          </a:p>
        </p:txBody>
      </p:sp>
      <p:sp>
        <p:nvSpPr>
          <p:cNvPr id="10" name="Oval 9"/>
          <p:cNvSpPr/>
          <p:nvPr/>
        </p:nvSpPr>
        <p:spPr>
          <a:xfrm>
            <a:off x="4953000" y="4686300"/>
            <a:ext cx="1524000" cy="533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symbol</a:t>
            </a:r>
            <a:endParaRPr lang="sr-Latn-RS" sz="1400" b="1" dirty="0"/>
          </a:p>
        </p:txBody>
      </p:sp>
      <p:sp>
        <p:nvSpPr>
          <p:cNvPr id="11" name="Oval 10"/>
          <p:cNvSpPr/>
          <p:nvPr/>
        </p:nvSpPr>
        <p:spPr>
          <a:xfrm>
            <a:off x="2673349" y="4953000"/>
            <a:ext cx="1672167" cy="609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onomatopoja</a:t>
            </a:r>
            <a:endParaRPr lang="sr-Latn-RS" sz="1400" b="1" dirty="0"/>
          </a:p>
        </p:txBody>
      </p:sp>
      <p:sp>
        <p:nvSpPr>
          <p:cNvPr id="13" name="Oval 12"/>
          <p:cNvSpPr/>
          <p:nvPr/>
        </p:nvSpPr>
        <p:spPr>
          <a:xfrm>
            <a:off x="609600" y="3810000"/>
            <a:ext cx="1752600" cy="609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personifikácia</a:t>
            </a:r>
            <a:endParaRPr lang="sr-Latn-RS" sz="1400" b="1" dirty="0"/>
          </a:p>
        </p:txBody>
      </p:sp>
      <p:sp>
        <p:nvSpPr>
          <p:cNvPr id="14" name="Oval 13"/>
          <p:cNvSpPr/>
          <p:nvPr/>
        </p:nvSpPr>
        <p:spPr>
          <a:xfrm>
            <a:off x="1331058" y="1842910"/>
            <a:ext cx="1447800" cy="635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metonymia</a:t>
            </a:r>
            <a:endParaRPr lang="sr-Latn-RS" sz="1400" b="1" dirty="0"/>
          </a:p>
        </p:txBody>
      </p:sp>
      <p:sp>
        <p:nvSpPr>
          <p:cNvPr id="15" name="Oval Callout 14"/>
          <p:cNvSpPr/>
          <p:nvPr/>
        </p:nvSpPr>
        <p:spPr>
          <a:xfrm>
            <a:off x="4495800" y="152400"/>
            <a:ext cx="1219200" cy="612648"/>
          </a:xfrm>
          <a:prstGeom prst="wedgeEllipseCallout">
            <a:avLst>
              <a:gd name="adj1" fmla="val -59013"/>
              <a:gd name="adj2" fmla="val 7116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usilovný sťa včielka</a:t>
            </a:r>
            <a:endParaRPr lang="sr-Latn-RS" sz="1200" dirty="0"/>
          </a:p>
        </p:txBody>
      </p:sp>
      <p:sp>
        <p:nvSpPr>
          <p:cNvPr id="16" name="Oval Callout 15"/>
          <p:cNvSpPr/>
          <p:nvPr/>
        </p:nvSpPr>
        <p:spPr>
          <a:xfrm>
            <a:off x="3048000" y="170857"/>
            <a:ext cx="1066800" cy="612648"/>
          </a:xfrm>
          <a:prstGeom prst="wedgeEllipseCallout">
            <a:avLst>
              <a:gd name="adj1" fmla="val 58797"/>
              <a:gd name="adj2" fmla="val 6829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červená ako ruža</a:t>
            </a:r>
            <a:endParaRPr lang="sr-Latn-RS" sz="1200" dirty="0"/>
          </a:p>
        </p:txBody>
      </p:sp>
      <p:sp>
        <p:nvSpPr>
          <p:cNvPr id="17" name="Oval Callout 16"/>
          <p:cNvSpPr/>
          <p:nvPr/>
        </p:nvSpPr>
        <p:spPr>
          <a:xfrm>
            <a:off x="2245458" y="903549"/>
            <a:ext cx="1066800" cy="612648"/>
          </a:xfrm>
          <a:prstGeom prst="wedgeEllipseCallout">
            <a:avLst>
              <a:gd name="adj1" fmla="val -25656"/>
              <a:gd name="adj2" fmla="val 89236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čítať Kukučína</a:t>
            </a:r>
            <a:endParaRPr lang="sr-Latn-RS" sz="1200" dirty="0"/>
          </a:p>
        </p:txBody>
      </p:sp>
      <p:sp>
        <p:nvSpPr>
          <p:cNvPr id="18" name="Oval Callout 17"/>
          <p:cNvSpPr/>
          <p:nvPr/>
        </p:nvSpPr>
        <p:spPr>
          <a:xfrm>
            <a:off x="533401" y="870542"/>
            <a:ext cx="1295399" cy="577258"/>
          </a:xfrm>
          <a:prstGeom prst="wedgeEllipseCallout">
            <a:avLst>
              <a:gd name="adj1" fmla="val 46224"/>
              <a:gd name="adj2" fmla="val 10449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vypiť fľašu</a:t>
            </a:r>
            <a:endParaRPr lang="sr-Latn-RS" sz="1200" dirty="0"/>
          </a:p>
        </p:txBody>
      </p:sp>
      <p:sp>
        <p:nvSpPr>
          <p:cNvPr id="19" name="Oval Callout 18"/>
          <p:cNvSpPr/>
          <p:nvPr/>
        </p:nvSpPr>
        <p:spPr>
          <a:xfrm>
            <a:off x="5867400" y="608076"/>
            <a:ext cx="1168400" cy="612648"/>
          </a:xfrm>
          <a:prstGeom prst="wedgeEllipseCallout">
            <a:avLst>
              <a:gd name="adj1" fmla="val -22685"/>
              <a:gd name="adj2" fmla="val 9306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striebro hlavy</a:t>
            </a:r>
            <a:endParaRPr lang="sr-Latn-RS" sz="1200" dirty="0"/>
          </a:p>
        </p:txBody>
      </p:sp>
      <p:sp>
        <p:nvSpPr>
          <p:cNvPr id="20" name="Oval Callout 19"/>
          <p:cNvSpPr/>
          <p:nvPr/>
        </p:nvSpPr>
        <p:spPr>
          <a:xfrm>
            <a:off x="7315200" y="783505"/>
            <a:ext cx="1295400" cy="910505"/>
          </a:xfrm>
          <a:prstGeom prst="wedgeEllipseCallout">
            <a:avLst>
              <a:gd name="adj1" fmla="val -90274"/>
              <a:gd name="adj2" fmla="val 5221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zelený hodváb hôr</a:t>
            </a:r>
            <a:endParaRPr lang="sr-Latn-RS" sz="1200" dirty="0"/>
          </a:p>
        </p:txBody>
      </p:sp>
      <p:sp>
        <p:nvSpPr>
          <p:cNvPr id="21" name="Oval Callout 20"/>
          <p:cNvSpPr/>
          <p:nvPr/>
        </p:nvSpPr>
        <p:spPr>
          <a:xfrm>
            <a:off x="7255932" y="2280021"/>
            <a:ext cx="1126067" cy="612648"/>
          </a:xfrm>
          <a:prstGeom prst="wedgeEllipseCallout">
            <a:avLst>
              <a:gd name="adj1" fmla="val -32111"/>
              <a:gd name="adj2" fmla="val 7391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nádherný večer</a:t>
            </a:r>
            <a:endParaRPr lang="sr-Latn-RS" sz="1200" dirty="0"/>
          </a:p>
        </p:txBody>
      </p:sp>
      <p:sp>
        <p:nvSpPr>
          <p:cNvPr id="22" name="Oval Callout 21"/>
          <p:cNvSpPr/>
          <p:nvPr/>
        </p:nvSpPr>
        <p:spPr>
          <a:xfrm>
            <a:off x="7255932" y="3614508"/>
            <a:ext cx="914400" cy="672338"/>
          </a:xfrm>
          <a:prstGeom prst="wedgeEllipseCallout">
            <a:avLst>
              <a:gd name="adj1" fmla="val -76697"/>
              <a:gd name="adj2" fmla="val -4920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zlatisté lúče</a:t>
            </a:r>
            <a:endParaRPr lang="sr-Latn-RS" sz="1200" dirty="0"/>
          </a:p>
        </p:txBody>
      </p:sp>
      <p:sp>
        <p:nvSpPr>
          <p:cNvPr id="23" name="Oval Callout 22"/>
          <p:cNvSpPr/>
          <p:nvPr/>
        </p:nvSpPr>
        <p:spPr>
          <a:xfrm>
            <a:off x="7282962" y="4908846"/>
            <a:ext cx="914400" cy="621708"/>
          </a:xfrm>
          <a:prstGeom prst="wedgeEllipseCallout">
            <a:avLst>
              <a:gd name="adj1" fmla="val -108290"/>
              <a:gd name="adj2" fmla="val -3912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srdce - láska</a:t>
            </a:r>
            <a:endParaRPr lang="sr-Latn-RS" sz="1200" dirty="0"/>
          </a:p>
        </p:txBody>
      </p:sp>
      <p:sp>
        <p:nvSpPr>
          <p:cNvPr id="24" name="Oval Callout 23"/>
          <p:cNvSpPr/>
          <p:nvPr/>
        </p:nvSpPr>
        <p:spPr>
          <a:xfrm>
            <a:off x="5753100" y="5638969"/>
            <a:ext cx="1282700" cy="532215"/>
          </a:xfrm>
          <a:prstGeom prst="wedgeEllipseCallout">
            <a:avLst>
              <a:gd name="adj1" fmla="val -41478"/>
              <a:gd name="adj2" fmla="val -12098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kríž - kresťanstvo</a:t>
            </a:r>
            <a:endParaRPr lang="sr-Latn-RS" sz="1200" dirty="0"/>
          </a:p>
        </p:txBody>
      </p:sp>
      <p:sp>
        <p:nvSpPr>
          <p:cNvPr id="25" name="Oval Callout 24"/>
          <p:cNvSpPr/>
          <p:nvPr/>
        </p:nvSpPr>
        <p:spPr>
          <a:xfrm>
            <a:off x="3890433" y="5879676"/>
            <a:ext cx="1143000" cy="571923"/>
          </a:xfrm>
          <a:prstGeom prst="wedgeEllipseCallout">
            <a:avLst>
              <a:gd name="adj1" fmla="val -58934"/>
              <a:gd name="adj2" fmla="val -894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cink-cink</a:t>
            </a:r>
            <a:endParaRPr lang="sr-Latn-RS" sz="1200" dirty="0"/>
          </a:p>
        </p:txBody>
      </p:sp>
      <p:sp>
        <p:nvSpPr>
          <p:cNvPr id="26" name="Oval Callout 25"/>
          <p:cNvSpPr/>
          <p:nvPr/>
        </p:nvSpPr>
        <p:spPr>
          <a:xfrm>
            <a:off x="2245458" y="5902767"/>
            <a:ext cx="992716" cy="521123"/>
          </a:xfrm>
          <a:prstGeom prst="wedgeEllipseCallout">
            <a:avLst>
              <a:gd name="adj1" fmla="val 26989"/>
              <a:gd name="adj2" fmla="val -9698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šu-šu-šu</a:t>
            </a:r>
            <a:endParaRPr lang="sr-Latn-RS" sz="1200" dirty="0"/>
          </a:p>
        </p:txBody>
      </p:sp>
      <p:sp>
        <p:nvSpPr>
          <p:cNvPr id="29" name="Oval Callout 28"/>
          <p:cNvSpPr/>
          <p:nvPr/>
        </p:nvSpPr>
        <p:spPr>
          <a:xfrm>
            <a:off x="1028699" y="4800600"/>
            <a:ext cx="1219200" cy="560324"/>
          </a:xfrm>
          <a:prstGeom prst="wedgeEllipseCallout">
            <a:avLst>
              <a:gd name="adj1" fmla="val 18759"/>
              <a:gd name="adj2" fmla="val -85918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husle plačú</a:t>
            </a:r>
            <a:endParaRPr lang="sr-Latn-RS" sz="1200" dirty="0"/>
          </a:p>
        </p:txBody>
      </p:sp>
      <p:sp>
        <p:nvSpPr>
          <p:cNvPr id="30" name="Oval Callout 29"/>
          <p:cNvSpPr/>
          <p:nvPr/>
        </p:nvSpPr>
        <p:spPr>
          <a:xfrm>
            <a:off x="635977" y="2856093"/>
            <a:ext cx="1295400" cy="612648"/>
          </a:xfrm>
          <a:prstGeom prst="wedgeEllipseCallout">
            <a:avLst>
              <a:gd name="adj1" fmla="val 45339"/>
              <a:gd name="adj2" fmla="val 8790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slnko sa smeje</a:t>
            </a:r>
            <a:endParaRPr lang="sr-Latn-RS" sz="1200" dirty="0"/>
          </a:p>
        </p:txBody>
      </p:sp>
    </p:spTree>
    <p:extLst>
      <p:ext uri="{BB962C8B-B14F-4D97-AF65-F5344CB8AC3E}">
        <p14:creationId xmlns:p14="http://schemas.microsoft.com/office/powerpoint/2010/main" xmlns="" val="166969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16701903"/>
              </p:ext>
            </p:extLst>
          </p:nvPr>
        </p:nvGraphicFramePr>
        <p:xfrm>
          <a:off x="381000" y="457200"/>
          <a:ext cx="8229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1439333" y="457200"/>
            <a:ext cx="60960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400" b="1" dirty="0" smtClean="0"/>
              <a:t>Slovanské jazyky</a:t>
            </a:r>
            <a:endParaRPr lang="sr-Latn-RS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2514600" y="5715000"/>
            <a:ext cx="43434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sz="1400" dirty="0" smtClean="0"/>
              <a:t>Podľa jazykovedcov rusínsky jazyk má prvky  západoslovanských aj východoslovanských jazykov </a:t>
            </a:r>
            <a:endParaRPr lang="sr-Latn-RS" sz="1400" dirty="0"/>
          </a:p>
        </p:txBody>
      </p:sp>
    </p:spTree>
    <p:extLst>
      <p:ext uri="{BB962C8B-B14F-4D97-AF65-F5344CB8AC3E}">
        <p14:creationId xmlns:p14="http://schemas.microsoft.com/office/powerpoint/2010/main" xmlns="" val="125146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 animBg="1"/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284454" y="2514600"/>
            <a:ext cx="2514600" cy="1371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b="1" dirty="0" smtClean="0"/>
              <a:t>Romantizmus   </a:t>
            </a:r>
          </a:p>
          <a:p>
            <a:pPr algn="ctr"/>
            <a:r>
              <a:rPr lang="sk-SK" sz="1400" b="1" dirty="0">
                <a:solidFill>
                  <a:schemeClr val="tx1"/>
                </a:solidFill>
              </a:rPr>
              <a:t>1836-1875</a:t>
            </a:r>
            <a:endParaRPr lang="sr-Latn-RS" sz="1400" b="1" dirty="0"/>
          </a:p>
        </p:txBody>
      </p:sp>
      <p:sp>
        <p:nvSpPr>
          <p:cNvPr id="2" name="Oval 1"/>
          <p:cNvSpPr/>
          <p:nvPr/>
        </p:nvSpPr>
        <p:spPr>
          <a:xfrm>
            <a:off x="2414953" y="228600"/>
            <a:ext cx="4038600" cy="13716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>
                <a:solidFill>
                  <a:schemeClr val="tx1"/>
                </a:solidFill>
              </a:rPr>
              <a:t/>
            </a:r>
            <a:br>
              <a:rPr lang="sk-SK" sz="1400" b="1" dirty="0">
                <a:solidFill>
                  <a:schemeClr val="tx1"/>
                </a:solidFill>
              </a:rPr>
            </a:br>
            <a:r>
              <a:rPr lang="sk-SK" sz="1600" b="1" dirty="0">
                <a:solidFill>
                  <a:schemeClr val="tx1"/>
                </a:solidFill>
              </a:rPr>
              <a:t>-uzákonenie spisovného jazyka 1843</a:t>
            </a:r>
            <a:br>
              <a:rPr lang="sk-SK" sz="1600" b="1" dirty="0">
                <a:solidFill>
                  <a:schemeClr val="tx1"/>
                </a:solidFill>
              </a:rPr>
            </a:br>
            <a:r>
              <a:rPr lang="sk-SK" sz="1600" b="1" dirty="0">
                <a:solidFill>
                  <a:schemeClr val="tx1"/>
                </a:solidFill>
              </a:rPr>
              <a:t>-</a:t>
            </a:r>
            <a:r>
              <a:rPr lang="sr-Latn-RS" sz="1600" b="1" dirty="0">
                <a:solidFill>
                  <a:schemeClr val="tx1"/>
                </a:solidFill>
              </a:rPr>
              <a:t>Š</a:t>
            </a:r>
            <a:r>
              <a:rPr lang="sk-SK" sz="1600" b="1" dirty="0">
                <a:solidFill>
                  <a:schemeClr val="tx1"/>
                </a:solidFill>
              </a:rPr>
              <a:t>túr, Hurban, Hodža</a:t>
            </a:r>
            <a:br>
              <a:rPr lang="sk-SK" sz="1600" b="1" dirty="0">
                <a:solidFill>
                  <a:schemeClr val="tx1"/>
                </a:solidFill>
              </a:rPr>
            </a:br>
            <a:r>
              <a:rPr lang="sk-SK" sz="1600" b="1" dirty="0" smtClean="0">
                <a:solidFill>
                  <a:schemeClr val="tx1"/>
                </a:solidFill>
              </a:rPr>
              <a:t>-</a:t>
            </a:r>
            <a:r>
              <a:rPr lang="sk-SK" sz="1600" b="1" dirty="0">
                <a:solidFill>
                  <a:schemeClr val="tx1"/>
                </a:solidFill>
              </a:rPr>
              <a:t>zrušenie Matice slovenskej </a:t>
            </a:r>
            <a:endParaRPr lang="sr-Latn-RS" sz="1600" b="1" dirty="0">
              <a:solidFill>
                <a:schemeClr val="tx1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299438" y="1676400"/>
            <a:ext cx="484632" cy="76200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1026" name="Picture 2" descr="http://www.stur.sk/obr/lud.gif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064" y="304800"/>
            <a:ext cx="1592036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edia1.webgarden.name/images/media1:54fc06330eda0.jpg/a%20%282%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4346" y="228601"/>
            <a:ext cx="1243584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Oval 3"/>
          <p:cNvSpPr/>
          <p:nvPr/>
        </p:nvSpPr>
        <p:spPr>
          <a:xfrm>
            <a:off x="1866900" y="1322784"/>
            <a:ext cx="1143000" cy="70723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Ľudovít Štúr</a:t>
            </a:r>
            <a:endParaRPr lang="sr-Latn-RS" sz="1400" b="1" dirty="0"/>
          </a:p>
        </p:txBody>
      </p:sp>
      <p:sp>
        <p:nvSpPr>
          <p:cNvPr id="6" name="Oval 5"/>
          <p:cNvSpPr/>
          <p:nvPr/>
        </p:nvSpPr>
        <p:spPr>
          <a:xfrm>
            <a:off x="6019800" y="1284684"/>
            <a:ext cx="1295400" cy="63103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Andrej Sládkovič</a:t>
            </a:r>
            <a:endParaRPr lang="sr-Latn-RS" sz="1400" b="1" dirty="0"/>
          </a:p>
        </p:txBody>
      </p:sp>
      <p:pic>
        <p:nvPicPr>
          <p:cNvPr id="1030" name="Picture 6" descr="http://i.sme.sk/cdata/1/51/5197931/obraz_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1" y="2812484"/>
            <a:ext cx="1054932" cy="15746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Oval 6"/>
          <p:cNvSpPr/>
          <p:nvPr/>
        </p:nvSpPr>
        <p:spPr>
          <a:xfrm>
            <a:off x="6553200" y="3813434"/>
            <a:ext cx="1145381" cy="63304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Janko Kráľ</a:t>
            </a:r>
            <a:endParaRPr lang="sr-Latn-RS" sz="1400" b="1" dirty="0"/>
          </a:p>
        </p:txBody>
      </p:sp>
      <p:pic>
        <p:nvPicPr>
          <p:cNvPr id="1032" name="Picture 8" descr="http://www.sosst.tk/%7Emartin.podolak/pr%C3%A1ce/literatura/images/chalupka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4953" y="2812484"/>
            <a:ext cx="1074654" cy="16193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Oval 7"/>
          <p:cNvSpPr/>
          <p:nvPr/>
        </p:nvSpPr>
        <p:spPr>
          <a:xfrm>
            <a:off x="1274762" y="3362096"/>
            <a:ext cx="1295400" cy="65649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Samo Chalupka</a:t>
            </a:r>
            <a:endParaRPr lang="sr-Latn-RS" sz="1400" b="1" dirty="0"/>
          </a:p>
        </p:txBody>
      </p:sp>
      <p:sp>
        <p:nvSpPr>
          <p:cNvPr id="9" name="AutoShape 10" descr="data:image/jpeg;base64,/9j/4AAQSkZJRgABAQAAAQABAAD/2wCEAAkGBxQTEhUUExQVFhQVFxgYFxcYFBgYGBgYGRoYGxoYGBoZHighGB0mHBgXIjEjJSsrLi4uGR8zOTMsNygtLisBCgoKBQUFDgUFDisZExkrKysrKysrKysrKysrKysrKysrKysrKysrKysrKysrKysrKysrKysrKysrKysrKysrK//AABEIAPYAzQMBIgACEQEDEQH/xAAcAAEAAQUBAQAAAAAAAAAAAAAABgIDBAUHAQj/xAA/EAACAQMCBAQEAwcDAgYDAAABAhEAAyESMQQiQVEFBjJhBxNxgUKR8BQjUqGxweFygtEV8SQzQ2KSk0Rjc//EABQBAQAAAAAAAAAAAAAAAAAAAAD/xAAUEQEAAAAAAAAAAAAAAAAAAAAA/9oADAMBAAIRAxEAPwDuNKUoFKUoFKUoFKUoFK595u+JtrhXe0ia3UldUt6gYIjTEg7yYiDJ2rmXifxC4xyjLeuhhEwVC6zpwFAK7athuMHNB9GBwZEiRv7bHP2I/Oqq+crXmy8D8xrhu6Xn1lSphhrmV1Kd9txMjIqc+EfGCwlvTxSXjcBiVRdjtMkbewyMx0oOqUrn6/FzgiYC3zncIsAd8sJ74ms7h/id4ewB+a4B72nx3BCgnHeI96CZUrD8M8Vs8QuqxdS4oMHSwMEdCN1O2D3rMoFKUoFKUoFKUoPCK9pSgUpSgUpSgUpSgUpSgVofOnih4fhXZWKuQwWBLYVjygA5x2rfVBPiR4jqsFbRYMhcMwUGGgqEyDlp2GY7YYBxBuBu3S1+6CWdi0vMM8OYM8yyylR7ztFP2O5auWw6FVTIlhkBjk6JncDE5kTzGpD4d5a4zj3V7aMUVRb+YpVF5cAElhJGxIk8o+hmHhnwgJKniL8xJ5S05A5TOIksZEdN96CEcOb/ABLKtku7CQJbRb5mMFFBDqQoxkqQkwdzLvDPg5rQm9f0uYjSGYTJJJLadUiNh33rpPgPluzwo/djmiC0AT1iBsJzHv1rc0HHvFfhjftofkW7F4ncCUedQPLqZVC4PKT13HWIcd5G4sf/AIr22UEtGt1J6hCJ6HYGIneDX0hVF04NB8v8Lb4zhbmq385CBOpA8AbZxjbr/wB+s+QPiIb2mxxkfNkqt0aYJECHA9JkxMR71ifEbgNam5pyoLDUQCoBHOQxwuImIwJiRXOvEeECIG0qNR9TAEBlHMudyAdgYPfcAPpqlca8pfFE29KcTL25jUFyiiBqBGCBgFMneGJhW7DYvK6hlIZWEggyCKC5SlKBSlKBSlKBSlKBSlKBSlKBSlKBXNPOPBftTC0HfU3EQ4Vxjla2WCgHGlT6p9JB3iuj8RZDqVMwwIMGDB9xtUEHCOvG2rTIBBLyoYC5COq9MEEg7t3JHUJxwPCJatpatjSiKFUDoAIH1q/SlApSlArC8Qu8sD1MQAPuM+33/lWYai3jvFtqYalUCCSZMEB123JOpPyOdiwR3zywKjSms2lVvmadRiWQjkbVPKWIwADOQG08q4bjmUMokQQdOvYD8MmNJUzpdVkT/DIqUeP+I3ALqknlCjlOnlnBkA+m4HE43yeZQIjwqB7qIAxBYQrRvA3IwJhRJAwekYDHe6UuGCd5X8OMEdBO3TAO0V0L4W+dWs3P2e6ZsmSCWkodXqJPqABzECFJjBqCeJX3M22ghDIAYHSCTgFcCCQMEgSImcYjXBrESp9MEAy+QuGIwZX1HBPQDAfWdKg3wl8znjOFKXCvzbBCkAmTbI/dsdRLdGWSZOiTvU5oFKUoFKUoFKUoFKUoFKUoFKUoFR3j7lpePtliq/LsXHYkgZuvbVSf/pIHssVIq4n8QPB7aeJ3r/HcTdTh7iW/lC2uu68qUazbBkKBoYkkRDjqxNB2Lh/ELT+i4hPYMJG243G4/Md6q4vjUtI73GCpbEuT0Hc+1fOXEDgFf/w9/wAStuNTTcS06wrENq+U2tSIaSw6EmJmuk8L46t/wl7l8N83Te4YsI5tTaWYLJVQVCsdWBMTQX/Ffi/wdslUW5ccGPTpWesnPSDgH+ta6z8YGuCbPBXboHqKKzBcDcqpA65Ptiub+F+HNdkWuHt6kddTuivbA2jSw5v4tJmQGPTM24i543aun5V/TwiKALty3w6W2EBjosi2jjcgAKTjc4oN1wvxdtNy3bTWmOMtBBJAyI5cZ37VrvFvH7XEAaLrH8IIJVyFGoShCkrDRmMoZjJWI3r1/i5V+HXHKGE6ZAkEAgnSQekxqG+J2ljwtrCkMYMg6JBMlu4gqo0sOlBR5rLwW1nCqCJyDMfmYEzpmAejExCyp0hgVYwSylQdIUTIZhIMZ6SJyCCplXmO+RZKgkJkRy6h2PYZVeUHrJOTUMFzlCHXglipblMCByj8U6hOTzH2kKbrM4ZpJONZGwESCQBy/jPT7ZmwqltidgY2mAARg9FOx6EfSs+09zT8tTpKLI0gfigkk4IbmIB3GkDpVvxbSLtwAAfvMEbL6tWBvmCIxCmJoNj5E8xvwPFW7iLqGVuqAJuITsD0iAwBMSBmCa+nOFvh0VwCA6hgCIIBEwR0Oa+VPArrjibTW2C3QwdTC8pAJjJGZBEDeeuK+r1OKD2lKUClKUClKUClKUClKUClKUCor5q8Fs8XxfC271sPpt33HMVjS3D5xuMx3GqpVUM8S8wFPFbdmOUWTkkCWZlJIziBG+8n+Ggzb/l6yC1z9msqxUargRHuQqRMup1kLIzPTetb5xsBOHtWiBzElwDuWksOxkmBODEHE1Mb5PKvViJ64GW+xiP9wqGeeDrvpb1QdIncgLMkkDfH2xuIyGH4V8PbL2taXHVboUsoiDEZkjVuJySOZo9VbrgvJthRF0M45oBaVhh/7Quwgd8D2jH8keYJ+Zw1zSTw5tjWuVi4GI1kmQdSsCSBkgbzUwvvAncDeBJj2AyT7Cg19y1Ys2mAW2qEZAAhhOxH4txj3jrXNvOXHr+8KgBmY6dRMFmmCJmJA9MHOYAg1s/NfibalMSpzOuAuDpYx01Fhj08xBOlQeb+J+Khn2JXBMBgIAESjEgSDvuFAA1aDQV+JcSDZIBgsUQgDrBImFAgyQBgjJkmKjTqHJjIAjbI3Ow/UA/Wr/F8cbhyZA7gmcLJPuQqjHTGYrH4S2q5bSwiAPwkzBOCI/n6h0INBtfCCtqy1x5HMH0yZKjmRZOQGb6Y6mSBHyMsSTJJJgDqeYx+Zj261n+OcUHbSDyrOIWQcA9IgDlA2EGO5wCwk5n+/vH6+9Bn+V/Gv2Ti7PEaFcIRKvEQd9Mg6WA9JG0DYb/U/hXiFviLKXrRm3cUMp2MHoR0I2I6EGvkq3w5MQN9pxIkZHfrnsCehr6U+GHAGz4dZU6hq1Oob1aWYlZ9yIP3oJXSleUHtKUoBryvaUClKUClKUClKUHhMVwLxzx0t4y158KrfLKgQQiqVUMpEnnMn89sCb+cviXatC5asBLjc6li0qIOhiVXMajpzBJBxEE8f8W8StOJ0y5zq1mCIAVQvQBZEknpmMAOpp8X7K33+bZdbQSLTqdWpoBeRGBPKDn0z1xz3xjxfjePuXrtlnFo5MMVUKxIESAYEwYHcnOajA4kwcagSDmSJWd53GTv/esixxhtyUvkkqVgKwUgg9Q24BkY3P5hv/IXmt+BuXLZAKXdJuas7AZbqZBA+rjbY9i8G84279gnKkLChVkE6crBkAg9Cdup0tHz9w3HKpbWmovrJdTpJLxqPphsTC4yS0ggVm+EeLm0mhhrsltUGQQRByYYAGFJX696CSeZPEWufNEbsZQgtICw2CBsJxGAdpzUPucxgCST3JnOF09p7zvmImtxx/iNvUW1szNDHmGNYBJBV2EAk4wQQcTIrS3b4ZpUgGYGWiAZ3OQNjEzj6UFgLOpowu+0yewzP0q4t8nEkDUDAMCfrvOwHtXhUgZ2yRynAxJntH9PaatI51DInvH1P3z3j3igXEgmFwWIEDYjaIOP79JrK4bgHuOi2rbOXbQkD1MZAIIx6lPsIPY1n+VfLV3i7y2La8xyzAkqiwYLspwNQxOTkdcfTHhfhduzbtIqg/KQIGIGrAgmd5O5oOX+R/hM9u8t3jvlsiQyWlYmXBlfm4iASx0gsCWzgQeuqoAAAgDAA2Ar2qDcG/SgrpXgYHrXtApSlApSlApSlApFKp1UFVc4+LHmm7w6/Ita1Z1DB0YhtP7wPp0cyEQvNtk7GK6NNa3xjwKzxOk3F5k9LCNSg7gSCIMCQRBgdhQcO8v/AA+bjkN0XPTJYBeYMRq0/wDubInUwORgVCeO4ZULLLSCREDEHYmdwRvGZ6Zr6y4LhhaQJqLADBaJ/kBP+a+cvix4Q3C8e8mbd0C5b5QAF20iBuIj6RQRuxwJZWYmANycw2YAGoFiTjbYyd820BaP9QAgYlmLAQBvHfse1UcPxrLse0bCTmDO8gkGRn3G9bPg/FBbG0tIg8swASR00SxxBEwJ3MhYTgCDpYFWOQNUdcgTvBnY/wBKx+IslYIAg/SMYgdCJnbqp+3t/wAQLEYCjMBZjMk49zGR+UQKs3rpMsevsP8AiB/Kg9JMDtGM7HrI79cdIqq0DpwSTP1EZ/47dfpVmRv+f0/xH5VS2Inv+thQVuDJxBnPtsT9+s7dc1l+GcG9y4FHWMgDlyBqPQrnrvI9queB+B3uLui1YUsxx6eVY3ZyRyrHU9YEE4PVvC/COH4RPl2wHeRrbGhmU5JH8E6gqj/ksGh8sedLnhvGmxcj9juMCV6WRchg6HEBS8FT0XGRnupvYwR99q+UfMPFfM4m8dMDUUiZ9JiT0yZOBGT712/4Ueaf2zhRadj8/h9KOI9agELc2g4WD7rMCRITy7eE46HvH3/WDFUtdExOQe4A3OD9hn2rCuIJx3O+khSQe59PsDIn3rD4m+66ly7BVwIjTBHNJjOlsZ+ncNuvFwYMTg98GRGOsg/lXl6+0gpzATIkzOMQPr/OtXw3Fr6S41TlSwOkzBEYKjBGCcfWTcS6onJCgSeXPLkZzqgjffI3mg3PD3JH6+v6NXq0nAcSNUn1ZGvJBnMMN1xBPT6HA3KnG0UFVKClApSlB4TWptcW3zHVgNAOCZJIhT0HLHNv1gCs3inHtjP6H0n9GsO7dVoG5wfqJH/E/agvccxAOloJHLO2oScz02BjpP1C14mCNoaDyneRAg9Jkj860ly04DczC3pwNUfhiQVgs0AmQcaQY6taa4dUlgWdZMeltMAPDZB5pKycNsZkBILd+chgARPSDj8J7DuK1PmXwK1xtkJeQNGQfxLO4UjIkQfsOwirhuJUsAsndlJMLp20jEnAb7g42rJuXIOGUbMG+uBPViCIImYj6UHAPMnkG/w0usXrQAJdYkbYZZmciAszg46RBkHT6Dr3iukfErzst0Nw3DwFJi84JhjOUSYOdm6Yjq1azx3ystvg+BvAKDct3Ldwr+K8Gd7cxOSjEjuEA+oQuPvt9APzzvXse/8ATf8AX96y+P8ADmtwDkEYYekmAYHUkdfpid6xraE7Ak46Tk7fc9PrQUx+o/UfnUl8meSuJ8Qf90CtlWhrxHKpHRdtRjtgdegMv8j/AArN2L3iGq3bjksAkO22XIyB2Xc/TBmvjnm2xwVtuH4ZFY2hoW1bGFIBOl3PKmI5csAZg7ELvh/gVnw7hxw9garjRruEQbjwRqYz0Ewu2frUG85eOpwyNbtMr3bqkKwJOkH/ANQxgDqo677A6sbxf4gpcstNo/PLaTbLk2xAALMdm/0xMx2BXn3FcSzuWZtTOdTEqu+YHUEAafyiMCgxQsewExvj6d+p/Kt75K8ePA8Xav5KS6XFES1tgsjON9DDb071pOn1/Xbb/iqTIwehiOo7/fMR9e1B9Q+GeL2uMtrdsMr2z6jqhlETBXow6gkEDIp4gZPMFEd5EwYJkrvmJ/nvXzd4D41d4O583h30vEbAq4JmGGzCR9fcb12Ty557scWsP+64hQC1sE6XVScoTJOJOnB5eoyQ2fHosF9A/dg77tA1HJB7Kehwdunq+IXLLIBbXUQNTNIBywAgnlAycnYESdz7xPGgwLcamMHr0nmI6Hmgrvn763i/ECukG2N8nQNQYeqIjuwn/IoJML/ITEFTI65j8R6gE+odtulbvgOImRpaZ6np0I9o2+n5wfhfEWCDmb5YEadWQSCAFXfAHuOY1ufAOMU3VFuApBYgWwo1EksSFwrksCRBMk5yaCW0pSgVjeIuRbbTvFZNUuwG/XFBFhxBjIbIWckRGmCR/XMwBQXiTnYGIned4BmOuDApx7Mp5Rks0AwRJ2BgSQe3c9ZzgDip1IfVJAyCeXljf2OZ69ZwGya6CyiZI6ywM9YO4+5/DVvTnI2OrMDIkExiYlcgfiE4rEXxC2sA7TvJGJIbJ6Awd4gHeM6XxX4icHbkW7hchCTpUkAkEjSWAUkCBJMDvkSEla8qq0EiSIAJkEwSFmYO+f67Vzzzh8QBdsPw/CuXuPytdHKCJhvk9bhwMjCySC0SIt5t813+ILK50Wpg20MAwWkO2NR9YOABjl3J0d7hrehSLkTBZWiAwkEKwxIAXm2yO2Q1d5jEDchgQdtsY3kA+9dB8xfEU3UPC27YHCBFElQbrXBBNwSYA1bRBieYVDuNZlMXGtvyiCVM9CJ0idREbzE9K9s8MNIgEsbIZRpWZEFtP3Bz11H3UBI73jnCXLKrceSNv3LawQrZ06vlnP8A+yc9RUh+HPjXgth3usbi8QFJDX7a6QBJIs6WcAwYyQfpmuf/APTxrdTy6UMSwkcpJwBsQCARsT3INUrxIi24AW7aNuYyGQ/ihTI3QED7EUHRfNfxIvcZNrhFuLa2Py8M/s95TCrHS2f9+YqK/st+0Lb3nCKr4sIpgkSdMCQZgcx1GTJJzVo+Kalk3bxCiALNjQuD1nM79QZA+9m9atsjlReLdXu9Z5oHNMwDBjSNOelBp+L4jWS2CSzt0Pq0xneNxHSMVjgj/mvbsTJ3IDE99Q1SJzsw+sV4D9P10xQeoYMxtHXt0/X9qrOCZxmCOo74JEx2MVSpxgesDbGDBED3gfl+dHUwRuP5H+fXAFAI+neBkfaf11qlVgyCQZkEbg9wd8e3evWGJJ+v/H5zv/Oqpwem/TGJ+/Wg6B5R84BytjiYUnlW8BGsYCo6hYk5OowMCc5qVXDLKSDAkLBJ07ADpkbbx+dcUYz/AHye3Y75H9anHkvzaVKWeIblwA5046BWOnAg+o+042CatdLhoIWCTkjmxgHH2zvNXPCWfXrdDic8pCtG5Ec2Qp265OYrEuhiZWMTJAgHOo7CCZIEe47VleF8Sq3ANUpIgauUTpkgDuB0ySSaDqHB3taBu4B3kDGwPWr1WuGVdI07EAgiM/liq2B6GPtQVVrPFmlJU5WT/wDHcdiSBGe9bOtN4+pUfMGwHNkCInOf9R+sn6UGk8avkAbjVEqIgErpklsAQT9YI7Go/aum3q+Y+wYksCoiJGzdhv8ASZyKveK+Iloa2wBblYEiBOnZtpBJA+vaoh558bt3bQReQpOsgYLSoCknBGNXviQQSCGk82eZWvuAoKWTOhVk8u/b1M0fTVA6zoP2g42k7wSZMNDgtkS7SQIn2BIrzjBllGAhKyZmBIiCGkHSwzkSmcRVSFNRgwE1mQA0g4Q7QDAkT1jaRAWuLRk3IAIBGmSokEldpkGTByNs4q0jlGmen0HpMHMHoR9fqJqumSzQWIJZpBGSxHeSNREflmDVlBqLEHYSWxIAIM6h6jJVQe5UbGgy7dsMJWNKyGd2EAmW2/iKrgddOBXljjzbYFRIQyJEBtQgyNgNo7cpjJqxlyig7xEsSJ/ig7fT3P0DjLQDEK2oAqBGZMcxj/UPeZHsKCo8cQwImUgKTBbSAwKsevqIBnY/SK+O4ks2sKy4jJJBVpAXbIjUPcA1ZtL2XURkTMAjY++wP3iOpv3OGManMqBGCMmfSOgxJwIiTEzQWl4twIJMQV6TEbSRjp/Osp/Ema0Vc6pI5jlhnt1M51HeYJ7YfEIVABGYDHl2xgey56Y27VZXMH9ew/yaC7cukknrviREREAHsMDpH3pwz6SCR6Zme2wHXckD/dPWqU9/fp1/UbV6ux23kkGO3L/eKDxzJMnJz3k7/wBIr1lPXf6gjAGZ/wA1TbOZifbO0AydoEf3z1qsoBBmZz+RzMnBx7T03Mh7cI2mQD1zsfoQWONx+EDoBVNx+uBI6D+g/vviaogRmQszBOegPQT/AI9q9B+uO39PrmgT/X3HTP3/AFNeqJIGDOOsROTP3n2/OhEYgxidsHv2Gcf96qWTAC8xIG25ECM9dh3ycichJvK/mVrcW7pZrJIAOrKCBtMalEidREATiIqa8DeS41tlh1cyPUMMYxIGNgcyCGFcmtkkjE7bQIB0gx0EjH+/r1lfw+8XNu6tosum5dQIWgabrSFlZJVCQJgQC3UA0H0X4Vb02kE7D3x7Z7bVl1TamBIAMZjaf71VQK1fjd/SMiVIaR/Ft+UfT/O0rX+OA/KMAmOgjb70HGvFboRmKHEsFJYgzPUgAZIA77YyIiJufMuQGiDrZjsZbJ39OoyRuB6TGK3Pm/jFF24iyYQudDEZYhTp0nlIDMY2x1nEXsXOcEAaVEtpJIPOYwzEID+7BBgcpyCoNBr1y0vI5W9JIAPYSICziB/mjwUCgkgGTg7xGoGSDggZA6d5r3hOHBktELAMHBJ1BQNO4lZ+w7k1TxNuCQFYAGFEE4jv/L3kfYBUGSq6VlYGqdOYnI5jGrtk9BitieGiwgMg3GLM0wAi55uXpqkbZY1i8DwoY2wQf3lzST00gAnJBzltjnsOu68TUlF0o83mXlxK2lEhSAsg6mEnGVOwNBqeGMaruYVdFsHoTiZwJXJxgzPerPCpMZmCe25AEEgjYA9eo7Z3fjnACxasrpJXWNUsMkhiF1KuTBxC4kYPXXnhiDpUgOTIAPpB9QwxMbQBPuRiQtGxqc20YBVgQWgA7HJyYyD0wdhVhHDHUJNtBIHQyTpB1HGo5PYA7QKz+NVLaIqvqkEEqpLEk8zwxHqwud1mIBBOBfaAFUgrEkyYLGNbDtBBQHspyQaCxdJJJmczPf3z+ee9Gstu05GqTPNJ/nM71SV+o6g7ARGSc1eVRiBnfZTA5e0HdR2z2zIW9J9x9iJ2x0n9fSvbWIiTGRg7krAGkg5n+YAr3Vg80kQNpnOwOYjJmfYbCakVd42g95g8wk9Mn7Ltk0Hnyw3YR1gxsNx7R+EHJHsatlyd5/qduuM/TtV2VnAwDIJfmCzttEnfYwIyatFu4GPc79Oo6+1ALdPz/wC2KWBJ0987CSBP22x/PtTWvT7e3vkzsCP1FV/WIMdBOJJgHf8ADk+2+aBcUAe50nYyMdJkQYG8zO8Ve4a3MsMhAOjQoOwmQQMHIJjEZOLBWTOnSPc7cvUx/q/zFZNuBBIUAqIDaTqBdjg/6lIx6o6DACm0uMqDMaQwbmOAACpUk7jHf2NeXLS/hUkEhVbKnHXEAEwSBjr2qpUBEnQdQXTgEjSfS2o76dP1XqAGrKs8K0WrjhdLM8EumssNhEhzE2+kEQBJhaD6M+HPmUcfwVu7M3E/d3v/AOigS30YEMP9VSeoh8LfDls8FgMDcu3HfUytLzoLDSAFB0AxAMk4Gwl9ArVeZ+MS1wt1nIHIwWSBqfSSoEg5x2MRPStrUf8AO1l34eEtC6Nall06iIIIZRqGxA74wRBJAcJZfnamcMHK3nknZ9Q0oCYgC2zQsTLoCMMajKEIdWI5yP3aiZXSRBkQZHQ4g7TXQOP4EpcYaYX5p+XKnVyubZ1CAwIMg9DrYj1lhGuN8HVuItlYNu6VZhIGyq7zIlpXVuc/MBEKVkNa1goE1KTrAYhnCHWwBknH8YwJPLusGsG+diYgAnBZhHKTvj8QkTGDma3HixHzAxLaUAJ2mCYhQCJ9S/YqNjA1gtBncwCAXuOV/gn04giSwQasywgAmKDL8J4X98RjlTS0x6nwwADGIDMMEbbDatml1r3FSAALYKAtMkbBhg7mCNsNjeaeSeHMcVfI1uls/LkmfmFbh1GDqMQOwMwCDhr/AIZwi2izNPIxDMV0/LCrqJ0mCwkDmzOhh2FBtuKXS4u3dJt2UmYwXIMmIIwsfa4R9NTbsOQWwjNqJDeopA1DSFYjecTlyYOAMvx6/wDLCMRq1aWII5mLFiqAaRsTMgiNJ3MEa26FS1duMpDSeSVNtMt+71Ay5IOo6dOVMMAsENV4hxS3Ll186dIt2yRGlZBY4aZ9QUGf/MWelatmnJORH4cYkfTAAEYn3zWX4ha0qk/+Y8s2RIEwNo5i4ual2GlI98Ivk9Bvt9sEZA3x7T0AoKxsuqYgf6s7EZ/09cYNeIkjpgb51e5AGRAxJxHcmrYA3I99pzj3GM/zq78wYxAwCJnaBvBiYJmDk7CBQAIj2MEA/eSB1G32+5uIwiAcAb4XOcTEnrH9smrBfMj88CfcjPUT1+m1XLRz1k4naJ3MwfbuTtBwKDx7Zz3+28ZETIiJyJqhzBwQY7xn7fcGsvXtHp2ExiIDQPoB2OCRtqrDtAkYIE9T09/r2iDQX0t4J3AjqIjPWPpn9C0XLH6nscTkQO2TgT165q6yFjAgAkAYC98sBiYBJMnrkwazvDPDy4BBSDIyZyInodHTmEmD2oMTh3mMkSIg6iJIMSQIjfMn1DtUmt+V7hUc/OdRwTpYhsiYLA8yiDsScCacJ4KkrJa5dQg6cM8Bl1MEClhE6goz0kkgiWWfKl+EuXFY2biCwqm4ZKXblvWzkF2C6JhcsSuSQFBDWeC+S9Swg1uR8xBIKOBpJCMCJYAAiDOFwAIEi8r+Sj89TcVzYJPpcn5bKZNt0INtkYFkYOisIyAWJPQfA/ALSIGKGW0NpuLbm3pyqjQq4UxAO0CIrP8ACfE04gO1vZbjW9WOYoSrEewYMv8AtNBk8LwqW1CooVR0FXqUoFKUoIL5j8sQCyKSF06dLZIQQgIP/qIDpH8aQrcwQiB2vD2F8yAqi0VVgcljo1AKwI0HSjdCDqkLJUd2qLeafLaPaLopNxBJg5YCSxjALEwZ3oPnvx6+AV9SsFkiOVwGcHP2Ye4aR3NjxJtK/KE65DcQRJGoatKfwkLiR/F7jEl82D5IV+XXgIwUTykEMpOVCHTE5LEdFNQ7huHa64QSSxOQC0SYLQMnP9ZmglPkxwtm4SpYa8hYJjSwiD9HBxkFpgQwv+KyqfKaY4m8tsBiNQFxgXypJEBdM5MpPMGmvPJFsBroAgOqvo/DGslAJw2GJIU7qQJPK2N41PEcYLVoAiyJBAZiCIcwQT2UbKcERM0GR4yxYsuljJYLA9IMLDSICSuqRJiN8M2m4qz8u4OHZtQQK14RqVrpIKrygkqeQFRJPNvpESW6wPEczLbW3qeQCbYYfiZhAhSJmZ1DBX0mNeIcZ8xbzpyFv3rSw1RNu2ijSBpw6XBgQVOIoNHxt4u7O08x6kFo2GpsAtAEmMmTFUMf1Heep9vpsPrR27YBxEzg7gmBj/FDZI3HTeP5Y3999/vQeFc/lG2R7YrxhPcjb+XU9f12rLXgzjlGSBB7cpiCPc7HInYb5n/SeWV1NJJ2JO2G5QcGCMbkDqKDVAkbdxEbYI6fbrVS2pGrSxUZJKGAPrkDcdYzUm4Dy4HBLCASVVi2kFpURqkhHBIENBPRT03vA+VmVyIIZVUhWAQgIWy2DyQzCYI05XWQoUIZ+zsUOIGkENAieXk5t8Lmf4OuZoXgngtAOZ30xlD7D8S4XbEZkDot3wAsly2ACSrwAhDkqpJgCQ/qRQpgkmIIaa3PAeTl1DSrO0llQEqvUEjAEFI5mCk40kxQc/8ACvC4hntsZWJ+ZbB1HBlTEE6ZAPtqMYWZ+E+Tb3EKfluotoBNpjyExhQpBNnsACVg6gWIqacB5SJMMpW33Ly5BnaMgjAEkQDsakvg/hQsAgMTqie2MSB099z77UGl8A8qBLVvXqS4pOoRacFZymVIKlQBqw0AZFSm1bCgKoAVQAABAAGAABsKqpQeEVjeH8BbsLotIqKWZiFESzGWJ7kkzNZVKBSlKBSlKBQ0pQcr8Z+FFziSbtziEa6xgr8vTbRM8qRkgEkgNvkEyxatz4R8OrdpWDEM9whnumTEbLbT0jSIhmnMnSJgTulBEL/kOx81HQMJRkcyCRIkXBIgnUBKkFZhtMiaxOJ8oBbq27bL+8ZnZo5kUamBIEah8w21iRqDd01VOq8ig5J4l8OC964bQW7a1riIGrdtZZh8wKRAUGJI1SVhYnxnk3ix81Wtn5l9vWQc6XA04AUEtAECDAIxFfQ9eOgYQQCJByJyCCDnqCAftQfO/C+QPmWg5dreSNgQIUMyuBlDzTqErEy0KJvWvh8yMSAbtsKdSqhLAHaApk5AhoYDMnVXfrPCohYqoBcy0Dcnqf5/me9e2+GRTqCKDGmQoB045Z7YGPag4nwHkl/mKFtu5TUskDlJlgH2PQEamRhgFpapMfJVxQHW2rauY6D8q4jSCfUFDTtMAgLJ1YFdKivaCM8J5QRWUm47LHMrrb5hHoYoqhlHuD2mMVsvDvAbFkqbalSoYCCQObeVWFY7CSJMCSTmtpSgxBwC/PN4kligSOgAYtP1mPyrJVAAAAABgQNh2qqlApSlApSlApSlApSlApSlApSlApXk17QKUpQYrcfbDMpbSVKg6uUEvOkAnDEwdq9ucdbCXHDBhb1a9JBIKgyD742qzf8ACLThwwZg7ajLvuJiCDIAk4GBNWfEbdmzauu6uUfFwB2JOtiDEtyiXO0b0F9fFrRTVqAEOYO8W51QOsaTkSCBIkZqseJW880QyrkH1MoYD/4kH2rTXfEuCtrLDmVGOkgljrLBhqJ0uSxcaixEl8xJq7d43hltPd+UStp0U+ktIhFIlumojOTkQeobjjOKW0upvTIBPQSYk+0kVhjx6zzSxBUtIgkwrBNULMAkiJ71r18Z4NkdGYspbU6kF4LlG3SQVBuqJUlcHJg1Rxt3g7a23awn/iATtbEnk9ec7LnMaR7UG54TxFHc2wCGUE7CCoZkkEExlDgx/WLQ8cs55iQADqClgeZ1gAAmQyEbZJUCSRWDY8U4ZW1JbhocBgFBjU7MMnEspMdZB6irvh9/hXcaLaq04JthcrJET152I+poMlPHbByHn0fgf8YJWcYBAnPt3FUWfH7TenUZZAsK3MHAYMMYxqMHPKcbTlN4ZZMTZtmNMTbXGkQsY6DA7V5/0uzIItqukqeUBZKzp1R6gJkA7EA9KDLBr2qLVsKoVQFVQAABAAGAABsIqug8mvaUoFKUoFKUoFKUoFKUoFKUoFKUoFUugIggEdiJpSg8Flf4RjbA/XQVVFKUHtKUoFKUoFeTSlB7SlKBSlKBSlKBSlKD/9k="/>
          <p:cNvSpPr>
            <a:spLocks noChangeAspect="1" noChangeArrowheads="1"/>
          </p:cNvSpPr>
          <p:nvPr/>
        </p:nvSpPr>
        <p:spPr bwMode="auto">
          <a:xfrm>
            <a:off x="155575" y="-2765425"/>
            <a:ext cx="4829175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9805" y="4937760"/>
            <a:ext cx="1295400" cy="155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817562" y="5284177"/>
            <a:ext cx="914400" cy="685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Ján Botto</a:t>
            </a:r>
            <a:endParaRPr lang="sr-Latn-RS" sz="1400" b="1" dirty="0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029200"/>
            <a:ext cx="152596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>
            <a:off x="7531065" y="5284177"/>
            <a:ext cx="1193730" cy="635977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Ján Kalinčiak</a:t>
            </a:r>
            <a:endParaRPr lang="sr-Latn-RS" sz="1400" b="1" dirty="0"/>
          </a:p>
        </p:txBody>
      </p:sp>
      <p:sp>
        <p:nvSpPr>
          <p:cNvPr id="12" name="Oval Callout 11"/>
          <p:cNvSpPr/>
          <p:nvPr/>
        </p:nvSpPr>
        <p:spPr>
          <a:xfrm>
            <a:off x="7620000" y="2272688"/>
            <a:ext cx="1333395" cy="622911"/>
          </a:xfrm>
          <a:prstGeom prst="wedgeEllipseCallout">
            <a:avLst>
              <a:gd name="adj1" fmla="val -52454"/>
              <a:gd name="adj2" fmla="val -14610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Detvan </a:t>
            </a:r>
          </a:p>
          <a:p>
            <a:pPr algn="ctr"/>
            <a:r>
              <a:rPr lang="sk-SK" sz="1400" b="1" dirty="0" smtClean="0"/>
              <a:t>Marína</a:t>
            </a:r>
            <a:endParaRPr lang="sr-Latn-RS" sz="1400" b="1" dirty="0"/>
          </a:p>
        </p:txBody>
      </p:sp>
      <p:sp>
        <p:nvSpPr>
          <p:cNvPr id="13" name="Oval Callout 12"/>
          <p:cNvSpPr/>
          <p:nvPr/>
        </p:nvSpPr>
        <p:spPr>
          <a:xfrm>
            <a:off x="37977" y="2104413"/>
            <a:ext cx="2247900" cy="1197768"/>
          </a:xfrm>
          <a:prstGeom prst="wedgeEllipseCallout">
            <a:avLst>
              <a:gd name="adj1" fmla="val 9300"/>
              <a:gd name="adj2" fmla="val -7784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Latn-RS" sz="1200" b="1" dirty="0"/>
              <a:t>Nárečja slovenskuo a potreba písaňja v tomto </a:t>
            </a:r>
            <a:r>
              <a:rPr lang="sr-Latn-RS" sz="1200" b="1" dirty="0" smtClean="0"/>
              <a:t>nárečí, </a:t>
            </a:r>
            <a:endParaRPr lang="sr-Latn-RS" sz="1200" dirty="0"/>
          </a:p>
          <a:p>
            <a:r>
              <a:rPr lang="sr-Latn-RS" sz="1200" b="1" dirty="0"/>
              <a:t>Náuka reči slovenskej</a:t>
            </a:r>
            <a:r>
              <a:rPr lang="sr-Latn-RS" sz="1200" dirty="0"/>
              <a:t> </a:t>
            </a:r>
          </a:p>
        </p:txBody>
      </p:sp>
      <p:sp>
        <p:nvSpPr>
          <p:cNvPr id="14" name="Oval Callout 13"/>
          <p:cNvSpPr/>
          <p:nvPr/>
        </p:nvSpPr>
        <p:spPr>
          <a:xfrm>
            <a:off x="3412919" y="4232031"/>
            <a:ext cx="1515208" cy="976884"/>
          </a:xfrm>
          <a:prstGeom prst="wedgeEllipseCallout">
            <a:avLst>
              <a:gd name="adj1" fmla="val -67255"/>
              <a:gd name="adj2" fmla="val -63505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sz="1200" b="1" dirty="0"/>
              <a:t>Mor ho</a:t>
            </a:r>
            <a:r>
              <a:rPr lang="sr-Latn-RS" sz="1200" b="1" dirty="0" smtClean="0"/>
              <a:t>!</a:t>
            </a:r>
            <a:r>
              <a:rPr lang="sr-Latn-RS" sz="1200" dirty="0" smtClean="0"/>
              <a:t>, </a:t>
            </a:r>
          </a:p>
          <a:p>
            <a:pPr algn="ctr"/>
            <a:r>
              <a:rPr lang="sr-Latn-RS" sz="1200" b="1" dirty="0"/>
              <a:t>Branko, Turčín Poničan</a:t>
            </a:r>
            <a:endParaRPr lang="sr-Latn-RS" sz="1200" dirty="0"/>
          </a:p>
        </p:txBody>
      </p:sp>
      <p:sp>
        <p:nvSpPr>
          <p:cNvPr id="15" name="Oval Callout 14"/>
          <p:cNvSpPr/>
          <p:nvPr/>
        </p:nvSpPr>
        <p:spPr>
          <a:xfrm>
            <a:off x="5029200" y="4648200"/>
            <a:ext cx="1524000" cy="762000"/>
          </a:xfrm>
          <a:prstGeom prst="wedgeEllipseCallout">
            <a:avLst>
              <a:gd name="adj1" fmla="val 9167"/>
              <a:gd name="adj2" fmla="val -13554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b="1" dirty="0"/>
              <a:t>Zakliata panna vo Váhu a divný Janko</a:t>
            </a:r>
            <a:endParaRPr lang="sr-Latn-RS" sz="1200" dirty="0"/>
          </a:p>
        </p:txBody>
      </p:sp>
      <p:sp>
        <p:nvSpPr>
          <p:cNvPr id="16" name="Oval Callout 15"/>
          <p:cNvSpPr/>
          <p:nvPr/>
        </p:nvSpPr>
        <p:spPr>
          <a:xfrm>
            <a:off x="2835203" y="5776487"/>
            <a:ext cx="1464233" cy="791425"/>
          </a:xfrm>
          <a:prstGeom prst="wedgeEllipseCallout">
            <a:avLst>
              <a:gd name="adj1" fmla="val -80280"/>
              <a:gd name="adj2" fmla="val -4859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sz="1200" b="1" dirty="0"/>
              <a:t>Smrť </a:t>
            </a:r>
            <a:r>
              <a:rPr lang="sr-Latn-RS" sz="1200" b="1" dirty="0" smtClean="0"/>
              <a:t>Jánošíkova,</a:t>
            </a:r>
            <a:r>
              <a:rPr lang="sr-Latn-RS" sz="1200" dirty="0" smtClean="0"/>
              <a:t>  </a:t>
            </a:r>
          </a:p>
          <a:p>
            <a:pPr algn="ctr"/>
            <a:r>
              <a:rPr lang="sr-Latn-RS" sz="1200" b="1" dirty="0"/>
              <a:t>Žltá ľalia</a:t>
            </a:r>
            <a:endParaRPr lang="sr-Latn-RS" sz="1200" dirty="0"/>
          </a:p>
        </p:txBody>
      </p:sp>
      <p:sp>
        <p:nvSpPr>
          <p:cNvPr id="17" name="Oval Callout 16"/>
          <p:cNvSpPr/>
          <p:nvPr/>
        </p:nvSpPr>
        <p:spPr>
          <a:xfrm>
            <a:off x="5471602" y="6036798"/>
            <a:ext cx="1134208" cy="531114"/>
          </a:xfrm>
          <a:prstGeom prst="wedgeEllipseCallout">
            <a:avLst>
              <a:gd name="adj1" fmla="val 55078"/>
              <a:gd name="adj2" fmla="val -7670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sz="1200" b="1" dirty="0"/>
              <a:t>Púť lásky</a:t>
            </a:r>
            <a:r>
              <a:rPr lang="sr-Latn-RS" sz="1200" dirty="0"/>
              <a:t> </a:t>
            </a:r>
          </a:p>
        </p:txBody>
      </p:sp>
      <p:sp>
        <p:nvSpPr>
          <p:cNvPr id="18" name="Arc 17"/>
          <p:cNvSpPr/>
          <p:nvPr/>
        </p:nvSpPr>
        <p:spPr>
          <a:xfrm>
            <a:off x="3886200" y="2438400"/>
            <a:ext cx="76200" cy="145743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20" name="Curved Connector 19"/>
          <p:cNvCxnSpPr>
            <a:stCxn id="13" idx="6"/>
            <a:endCxn id="4" idx="4"/>
          </p:cNvCxnSpPr>
          <p:nvPr/>
        </p:nvCxnSpPr>
        <p:spPr>
          <a:xfrm flipV="1">
            <a:off x="2285877" y="2030016"/>
            <a:ext cx="152523" cy="673281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>
            <a:stCxn id="6" idx="4"/>
            <a:endCxn id="12" idx="2"/>
          </p:cNvCxnSpPr>
          <p:nvPr/>
        </p:nvCxnSpPr>
        <p:spPr>
          <a:xfrm rot="16200000" flipH="1">
            <a:off x="6809536" y="1773680"/>
            <a:ext cx="668428" cy="952500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8" idx="4"/>
            <a:endCxn id="14" idx="2"/>
          </p:cNvCxnSpPr>
          <p:nvPr/>
        </p:nvCxnSpPr>
        <p:spPr>
          <a:xfrm rot="16200000" flipH="1">
            <a:off x="2316748" y="3624301"/>
            <a:ext cx="701885" cy="1490457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7" idx="4"/>
          </p:cNvCxnSpPr>
          <p:nvPr/>
        </p:nvCxnSpPr>
        <p:spPr>
          <a:xfrm rot="5400000">
            <a:off x="6548186" y="4451495"/>
            <a:ext cx="582720" cy="572691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Curved Connector 1023"/>
          <p:cNvCxnSpPr>
            <a:stCxn id="10" idx="4"/>
            <a:endCxn id="16" idx="4"/>
          </p:cNvCxnSpPr>
          <p:nvPr/>
        </p:nvCxnSpPr>
        <p:spPr>
          <a:xfrm rot="16200000" flipH="1">
            <a:off x="2122074" y="5122665"/>
            <a:ext cx="597935" cy="2292558"/>
          </a:xfrm>
          <a:prstGeom prst="curvedConnector3">
            <a:avLst>
              <a:gd name="adj1" fmla="val 13823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Curved Connector 1033"/>
          <p:cNvCxnSpPr>
            <a:stCxn id="17" idx="4"/>
            <a:endCxn id="1036" idx="2"/>
          </p:cNvCxnSpPr>
          <p:nvPr/>
        </p:nvCxnSpPr>
        <p:spPr>
          <a:xfrm rot="5400000" flipH="1" flipV="1">
            <a:off x="6365288" y="5845618"/>
            <a:ext cx="395712" cy="1048876"/>
          </a:xfrm>
          <a:prstGeom prst="curvedConnector3">
            <a:avLst>
              <a:gd name="adj1" fmla="val -5776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7401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4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Ribbon 4"/>
          <p:cNvSpPr/>
          <p:nvPr/>
        </p:nvSpPr>
        <p:spPr>
          <a:xfrm>
            <a:off x="3048000" y="304800"/>
            <a:ext cx="2743200" cy="1905000"/>
          </a:xfrm>
          <a:prstGeom prst="ribb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Realizmus</a:t>
            </a:r>
            <a:r>
              <a:rPr lang="sk-SK" sz="20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sk-SK" sz="1600" b="1" dirty="0" smtClean="0">
                <a:solidFill>
                  <a:schemeClr val="tx1"/>
                </a:solidFill>
              </a:rPr>
              <a:t>1875-1918</a:t>
            </a:r>
            <a:endParaRPr lang="sr-Latn-RS" sz="16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img.fdb.cz/obrazky/54cc0aae467bb5f34ac8b4e870a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833" y="445359"/>
            <a:ext cx="1237334" cy="169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2000" y="156796"/>
            <a:ext cx="19050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Martin Kukučín</a:t>
            </a:r>
            <a:endParaRPr lang="sr-Latn-RS" sz="1400" b="1" dirty="0"/>
          </a:p>
        </p:txBody>
      </p:sp>
      <p:pic>
        <p:nvPicPr>
          <p:cNvPr id="2052" name="Picture 4" descr="https://upload.wikimedia.org/wikipedia/commons/thumb/1/19/Hviezdoslav.jpg/220px-Hviezdoslav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96588"/>
            <a:ext cx="1090358" cy="167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094120" y="208085"/>
            <a:ext cx="2514600" cy="3253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Pavol Orságh Hviezdoslav</a:t>
            </a:r>
            <a:endParaRPr lang="sr-Latn-RS" sz="1400" b="1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2247900" y="852428"/>
            <a:ext cx="914400" cy="612648"/>
          </a:xfrm>
          <a:prstGeom prst="wedgeRoundRectCallout">
            <a:avLst>
              <a:gd name="adj1" fmla="val -77564"/>
              <a:gd name="adj2" fmla="val 18011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b="1" dirty="0" smtClean="0"/>
              <a:t>Rysavá jalovica</a:t>
            </a:r>
            <a:endParaRPr lang="sr-Latn-RS" sz="1200" b="1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638633" y="1997787"/>
            <a:ext cx="914400" cy="612648"/>
          </a:xfrm>
          <a:prstGeom prst="wedgeRoundRectCallout">
            <a:avLst>
              <a:gd name="adj1" fmla="val 64744"/>
              <a:gd name="adj2" fmla="val -134113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b="1" dirty="0" smtClean="0"/>
              <a:t>Z teplého hniezda</a:t>
            </a:r>
            <a:endParaRPr lang="sr-Latn-RS" sz="1200" b="1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8077200" y="840859"/>
            <a:ext cx="914400" cy="612648"/>
          </a:xfrm>
          <a:prstGeom prst="wedgeRoundRectCallout">
            <a:avLst>
              <a:gd name="adj1" fmla="val -87179"/>
              <a:gd name="adj2" fmla="val 35232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b="1" dirty="0" smtClean="0"/>
              <a:t>Hájnikova žena</a:t>
            </a:r>
            <a:endParaRPr lang="sr-Latn-RS" sz="1200" b="1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5823438" y="1478952"/>
            <a:ext cx="967154" cy="612648"/>
          </a:xfrm>
          <a:prstGeom prst="wedgeRoundRectCallout">
            <a:avLst>
              <a:gd name="adj1" fmla="val 97349"/>
              <a:gd name="adj2" fmla="val -73837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b="1" dirty="0" smtClean="0"/>
              <a:t>Zuzanka Hraškovie</a:t>
            </a:r>
            <a:endParaRPr lang="sr-Latn-RS" sz="1200" b="1" dirty="0"/>
          </a:p>
        </p:txBody>
      </p:sp>
      <p:pic>
        <p:nvPicPr>
          <p:cNvPr id="2054" name="Picture 6" descr="http://www.litcentrum.sk/tmp/asset_cache/original.2/000005338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3637" y="2743200"/>
            <a:ext cx="1147763" cy="147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133599" y="2448598"/>
            <a:ext cx="1828800" cy="29460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Jozef Gregor Tajovský</a:t>
            </a:r>
            <a:endParaRPr lang="sr-Latn-RS" sz="1400" b="1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1219199" y="2971800"/>
            <a:ext cx="914400" cy="612648"/>
          </a:xfrm>
          <a:prstGeom prst="wedgeRoundRectCallout">
            <a:avLst>
              <a:gd name="adj1" fmla="val 133013"/>
              <a:gd name="adj2" fmla="val 6824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b="1" dirty="0" smtClean="0"/>
              <a:t>Prvé hodinky</a:t>
            </a:r>
            <a:endParaRPr lang="sr-Latn-RS" sz="1200" b="1" dirty="0"/>
          </a:p>
        </p:txBody>
      </p:sp>
      <p:pic>
        <p:nvPicPr>
          <p:cNvPr id="2056" name="Picture 8" descr="http://www.noslc.sk/index_subory/obrazky/timrava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6457" y="2292505"/>
            <a:ext cx="1146981" cy="162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191000" y="3762617"/>
            <a:ext cx="2225503" cy="3521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Božena Slančíková Timrava</a:t>
            </a:r>
            <a:endParaRPr lang="sr-Latn-RS" sz="1400" b="1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6555080" y="2292505"/>
            <a:ext cx="1026820" cy="612648"/>
          </a:xfrm>
          <a:prstGeom prst="wedgeRoundRectCallout">
            <a:avLst>
              <a:gd name="adj1" fmla="val -154017"/>
              <a:gd name="adj2" fmla="val 84027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b="1" dirty="0" smtClean="0"/>
              <a:t>Ťapákovci</a:t>
            </a:r>
            <a:endParaRPr lang="sr-Latn-RS" sz="1200" b="1" dirty="0"/>
          </a:p>
        </p:txBody>
      </p:sp>
      <p:pic>
        <p:nvPicPr>
          <p:cNvPr id="2058" name="Picture 10" descr="http://www.kosickespravy.sk/sites/default/files/field/image/article/jesensk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6878" y="4366974"/>
            <a:ext cx="1233202" cy="158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043353" y="5953640"/>
            <a:ext cx="1969478" cy="31833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Janko Jesenský</a:t>
            </a:r>
            <a:endParaRPr lang="sr-Latn-RS" sz="1400" b="1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3135923" y="4523584"/>
            <a:ext cx="914400" cy="612648"/>
          </a:xfrm>
          <a:prstGeom prst="wedgeRoundRectCallout">
            <a:avLst>
              <a:gd name="adj1" fmla="val -134295"/>
              <a:gd name="adj2" fmla="val 5675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b="1" dirty="0" smtClean="0"/>
              <a:t>Slnečný kúpeľ</a:t>
            </a:r>
            <a:endParaRPr lang="sr-Latn-RS" sz="1200" b="1" dirty="0"/>
          </a:p>
        </p:txBody>
      </p:sp>
      <p:cxnSp>
        <p:nvCxnSpPr>
          <p:cNvPr id="20" name="Curved Connector 19"/>
          <p:cNvCxnSpPr>
            <a:stCxn id="5" idx="3"/>
          </p:cNvCxnSpPr>
          <p:nvPr/>
        </p:nvCxnSpPr>
        <p:spPr>
          <a:xfrm flipV="1">
            <a:off x="5448300" y="990600"/>
            <a:ext cx="1409700" cy="107947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>
            <a:stCxn id="5" idx="1"/>
            <a:endCxn id="2050" idx="2"/>
          </p:cNvCxnSpPr>
          <p:nvPr/>
        </p:nvCxnSpPr>
        <p:spPr>
          <a:xfrm rot="10800000" flipV="1">
            <a:off x="1714500" y="1098546"/>
            <a:ext cx="1676400" cy="1043727"/>
          </a:xfrm>
          <a:prstGeom prst="curvedConnector4">
            <a:avLst>
              <a:gd name="adj1" fmla="val 21320"/>
              <a:gd name="adj2" fmla="val 12837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5" idx="2"/>
            <a:endCxn id="2056" idx="1"/>
          </p:cNvCxnSpPr>
          <p:nvPr/>
        </p:nvCxnSpPr>
        <p:spPr>
          <a:xfrm rot="16200000" flipH="1">
            <a:off x="4099897" y="2529502"/>
            <a:ext cx="896262" cy="256857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5" idx="2"/>
            <a:endCxn id="2054" idx="3"/>
          </p:cNvCxnSpPr>
          <p:nvPr/>
        </p:nvCxnSpPr>
        <p:spPr>
          <a:xfrm rot="5400000">
            <a:off x="3364646" y="2426554"/>
            <a:ext cx="1271709" cy="838200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3" name="Curved Connector 2052"/>
          <p:cNvCxnSpPr>
            <a:stCxn id="5" idx="1"/>
            <a:endCxn id="2058" idx="0"/>
          </p:cNvCxnSpPr>
          <p:nvPr/>
        </p:nvCxnSpPr>
        <p:spPr>
          <a:xfrm rot="10800000" flipV="1">
            <a:off x="1983480" y="1098546"/>
            <a:ext cx="1407421" cy="3268427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data:image/jpeg;base64,/9j/4AAQSkZJRgABAQAAAQABAAD/2wCEAAkGBxQTEhUUExQUFhUXGBgaGRgYGBcaGhsbGBodGBoaGBgYHCggHRslHBgbIzEkJiotLi4uHCAzODMsNygtLisBCgoKBQUFDgUFDisZExkrKysrKysrKysrKysrKysrKysrKysrKysrKysrKysrKysrKysrKysrKysrKysrKysrK//AABEIAQsAvQMBIgACEQEDEQH/xAAcAAACAwEBAQEAAAAAAAAAAAAEBQIDBgcBAAj/xABAEAACAQMDAgQEAwcCBgIBBQABAhEDEiEABDEiQQUGE1EyYXHwQoGRBxQjUqGxwWLhM0NygtHxJFMVY5KissP/xAAUAQEAAAAAAAAAAAAAAAAAAAAA/8QAFBEBAAAAAAAAAAAAAAAAAAAAAP/aAAwDAQACEQMRAD8AV01Mn6fno+gmhqX6aNpqJke06AuhI0bS0NTke+rwSNAQBHv9NeU0/v8Af39NSQavproPUB1Igzkff6Z1bTTP38jqw050A4WfpqMH56MSnqQpaBWynXiqYPMyJP56PqJ7f21UxwRoBmQyMnB/WdeKh9+50SPy7a8amJP3zjQCkH31BjHvowKJ++O2qXX7+++gEKmNVsfbRLU9VNT0AzqYn741UG0YaeqKij7/AEOgEc/f3950HW+//ejX78f4/roOpoBKzfWZ0P8AXRNZPy1Unyx+R0BaLn++mG1TQNMZ/wDGmFEH7++NAZTT31cP1+/9tVU+Bq5Ox0BKGdE0xqjbvoukugmmD/XRFs/X66qSn/fRNMSY0E0SCNVeI7yjt0urVFpr8zz9AMnjtrP+b/OdLZqaaMDXI4WCVkdwTz/7g64x414pXrOKlUsfYkyPy9tB2HdecaZB9GnfPGV/qJ+L5A6S7vzDuiQVUYk222mMHIabo/PXMdvu6tMh1cyfwzg/Ijv9NbPwPzmo/wCLTvEzbAkdug8gxoHu48Yr00VyZDAG0qpi4kBcR2WfpPtqNPzxbAqUG4+JZAme12SPv6LfMPmqi7KlOlcPcmBBAIBjMaK8K8Spwp/dqdRz3IUCPq5+R5g8fPQPPDfNm2rYJKn3MFQfa4d505enJEZHYjSqrvnIDN4cpED4atFMRgglwSIH99AbPzhtVexVqU8wVZldZ72uDP5cf5DQ1KZz9NVEfc6K9QOFZWBDAEEcQfY6ranoBHnn20PV5/L/AH0ZVQiI+/z0NUH9tAtqjtoFzBz95013FP30vqp76AeqdVqPvP8AjU6in5aiE+86AxEjRtGnxqqzOi6I750E6aaKpJqCjRFKnjOgtopoynzqmmvOrV5/20BVFZOlfnTx9dltmcEeowIQf6o5/L/xptQHc/f5a4p5/wB6+83jW5RBYvsADk/mR+egzo3k3swDu5lnY/XAAydHeWPD91Xcjb0xUU4cFZpwf5ruO+RkTp55I8gVd23qVpSgpj/U8HIX5c513Hwjw+jtqYp0UVUHAE/1/wDOg5xsP2SqwBqsV7lQSY+hOf1njvrRbf8AZtskEBWOQctIkd47a2fqarqN7aDFt+zrbgtbORE9wMDkfL+3z0m8Q/ZSeaFa1uxbn8iPh/LXRjW/Uf21Naug4tufA93spNegXQH/AIgNR+Ym4rUvt5wcad+E1dtvFAnbyowAbSfrkmJ7xONdRDg4P9fb56wvm7yGlQGrs/4NaJsGKdQjif5W+Y/3AR8AQIHpBrgjGCDIyZIB+R03qKCONZnynv2ZGvp2bilKupLAkTmQSeI98R+ethVMxE/feNABUXvoWrS0xNPmdD1k0Cfcr9+2gaqTpvXXQdZfloFFUZ9tVmkO/wDfRtanof77aBqacnjRFGnxP+dfUkzopE76D6mpjRdNOPbUUGrl0FiR9/rqS9sa8RT2/wDGpqffQL/Ne+9LZ1nBAMEDHcgjj6Trl3kyj+81+olaYI+ZJ9u0mD+XOtl+1Ksf3dKagzUYARI5j7/PS3ybtF2oW4TUJkLOQpIuqGeIkj3ldB1CnVVFVFAAAgACP7CNeJVmI/QaVVtwoaCSJ6cyTP199G7Sp8+3bJ/86A5A3uI1ZUQ++oqfkTqZ0HgofONWej89Vk5GiEAI0FJpHOqgTOjrfv8A31VVTQIfGfDlYO6iKgHIEEkcZGZGgvBNz6lFGwcRj5H7B+Y0+qkz9/10k2OzFN6qqAFLXQOAT8R/XsO4+Z0BRX30LVWdMCkjQ9enA+ePv9NAsqDGgq6ZmPpppUQdhoLcpGgVVkzodqej6i9tDlJ+50Dv09XJop6cff56gqd+2gjSPyjVijU01MroPVbA145zr48arYd++gx37SqpB2pBEeqZn5C4cdsHSzw9izIzMSzCAxEFiMn6yTJjvHtlr59qKBTukktaBB5MHHz6f66VeB7YGo5MXmIBzABOJBiO+OJ+U6Db+C0S7BZDKBgx2GIx8u/z1pKezI4hFHyH1ydYnwLxY0jU6lDAcHv9BHIgiO5GsZ5m857rc1fQoXMCSFRJJPYkkciZye2g7Rao4qqcTlxgdzjtnV1Dco0Q4IMnnmO+vzh4x4N4jtlD1qNWmhBM8gDE3WnHA50N4f4zuVZTezdwGyDoP0nTdWLAHII/KRI0d4du0dA4ZSInnWJ8gbVgL6tS96gXgiIAwB1ZOTkyc6y/nfY7nYMo29aoVqu1qGOkRNsg5g/pA/MO0iouMjPHH9NV1EGvzT4APEd1VsosztTuPxWqOxg/PXSfBfMW+o16FDe0mpm1xdAZW+GGuBM8ZHI5iDoN7VXJ0tcdc+4+/wC2mH7wGyPv799LDXDEgD4XIP8AWP7aCwNH37aor++rZnUbefy/30ATjQtbnR9QZ/XQNRc6ABx9/wB9VRPfRTjVL54Og0T6ion7+/fUnPy18EyNBasDtr1RjXijUkGgiBxqbUxzwI/xqxROob6hdRqqJ6qdQfqpA0Gd83eCLu9oKu2enUsYMB7dmuH8wHbnGsX5YpQHYMcnOOrBILRxMmbewge+sr5SbcU2LUb+H9ZVPxLTEtI4JGSO/Yc62mxZWIIhbhcrAnJ4yR7lSPnJ0Cnxne+m5ZQTVJAU3ABZH/12lixCzGCOe41Lyl5a3dVHqUdwtA1CVqcLVAElbDgAGRwQe+dbHyxtqZZldVqE3KoKdCBiC+eeqMiRPSMZOjd3tqgeKHVBCEggGVzD9a/hIICnI/CY0GB8K8r+Keq9OtuKlJCrCXq3rUMG1QhfqBOZjAnvqnZeTKyFakL6i1F6FJIcE2kkHjnOe59tbXc7fevAApLnNq8Qe7MoMR8hwM6e+FUEoqEDipUmS8YxmB8u0n+ugdeBUxSQUzEj/P8AjWf/AGk+Vv3p6NUVCPTBQKcKS5EkmR7fKcZ0eK59QfUfTWi8QoK6QwkMpBHuNBxp/I+99E+juUWosC1C1JChnBcL8XHeMfOdHV/L/iNHZS25Ws6RV9Fpq2vSa4CnUJmSgIaZBuIEDOtDQ8Jr7drqLlqZMQSCMNw95xAxI7gnvAcK5MZE46Vg/wBhgaD3y54ou4oU6yAAOg6QysA3cBh85wcjiBpfQpVWdnVGKiowdu3cD659v/Om/h3hK0ZZBZcbmAgKWP4o9zAk9+edZnzD5l3I8S2e0oELSaXqAKJZRIe4n8MTEd/poNCkzjXtQcff+dRX31NmzoBqw7/f9dB1ho+vMaFrJ+ugBrzoezRtYfLVce+gbuse+rFXUXXOM8/f66mDkf8AvQer7akB/trxBqyMxoJ00OrqS6ip1cMdtB+dfM1Gps3qqkp/GrAMpIPaRI7QeNaXx5E27UqVImynTRZnJIAyY7kifz1pfOuyps9Xb1YRdw9OrSq2llSoehw4H4WiZ9z8xrGeZqNWnVFOpaxgWupDBwMAgjtOM9o0Dnyr4gQ7AzDdJEwx5gBpEfXsByMnWwr+BggmFtjhcHGVEwDzkZxzrle33hQ57E578Qf6A4On+z87sWCiQcD3+uT9xoN3sfDKzgqzkUwYmZY/r8tDtvKdKq1CgPVrAfCCIUcdWfftpR47+0BaNBlpFfVPQqGZmIuiPh/TOs/4D5iPhSO1ak1WpXIYVBHt8JJM+5+edB0Dw1qk/wAUBXmY7fKJ+WtbWI9O48ATriPif7TlqMHRWDfPHH551uvKfnddyqixrsTAJH5wMZ0Gm8OCMLqbq1OoARaZGRyI7akNggJMZPPz7a5zt/Gm8P8AFKu2tKbau4emG4DVAL7TxF5bHbGtp4h436bW94nj7ng6Bn4jWK0XKgFlViB2JAJAx7/51jaO2FfdU96cH92CKPmzuWn8o082u8asCFwSDk9pgE/5GqqqqGJXsqoMRhJHH1LfqNBZTIjUp41BJ+/v6amPf30E3GNCVROiw0g6rdfs6AN11RVQDvoyshxoep/j56Bkxzr1ff7zjVlRBqKr7aC2n9/+tSZdecasmdBOl21aNeKmp26Bb4zsFdZK3FQw4EwYJie4IB/LXIvMOy29E0zTADSEgZiWE4HAEnnXbyY0t3GwpF7vTW7JBgd4k/XGg4x+6gk8EHj8sjP5x351Hw/wg029R2AaJRZHHEkjvBxHHsTgNN7tPR3T0jIVW6eItPUhyOYK/mDqG6r30EpApTMfxKkQbUUxzicc9iR9dAJ5c8L9fdGs4/hU2KiSMsBnPELxPYnHGtF5ppU2UgsIZKgWQIUqAVntywMfIj5az48XanQRFqUqKKA0tkG4FrbVMsQIHb9ThPuvMFBksb1Nw2RIJpr8TMI5Mgs3AiI9tBVufDUp0b0IJcPBOT6cJDEDAJk/l9dPP2ZeZmouKLPahDnJAUNBhjwTkKOe3bUvLPjZVRTqeHs6z0kUqjHi0AsRPaPp9I0wXw2Xvq+DO4GegMvb2Dkk/UdtBsfOnhtLxHat6ZU16QvpMO5gOV+jDHyMat2lEVtpTqOCHAVWHMOMN/8Ay7TpL5d3tH94VaFWrS5P7vuKbo9sCVpscOFjHcXN2MDT7fblfVCkWs13HcgZ54/zP10BHhmzUrAEAQf0JP39dU1B1MRxcxH5k/8AnXp9h2Hz18y6D4NA1BjwdSK69A+40ErtfPwNeBc69ZePvGgjUGh7J+40UUxnUbB3/roC3H3nXw+uiqyz21QyZjQSEY1eABGqEUDJIj30FuPMNCnPXJAzaJ/OeMT/AG99A6pg6+Y6wviH7REQGymSPdiBz8tY/wAV/anvGNtIU0B4IUE/q0j7nQdpadKvEvGdtQB9avSQj8Mgtx/Ksn+muFeIeK72vmtuazfIMyrntCwD+nv7HQNPZWjgED2GDEkx+Q/KCZ7sG282+Ydruqqvti9yqwJZbZiCIBzwzDI9vbWZ3W4yAR+POOUbkR3BGPy0k2iF69JRK3VEWQRPUwXGOYPf662vmHwT9x3npu1xUXIWEK9MggSPnDqR2K+x0CI7IF/VEXEwJAmDiYPbBHB4098F8VFIZNFGHdkUkjGDaJ476s3nl/8Ah+pSsZR8yKqA4XAFrQTmOe+dKa3lvckqFHqFsgpBEdue/vd8/bQbnZ+aXLALuaFpzApknPfJ+WtX4Z4teATWL4gwAASOTj6HXO/C/wBlu7kO1Tbgjtc5/qFGtT4d5S3FMG9kMmZVicz/AKgPloHW+IYLwxUhhIBiO4mfs9tW7N8W5IEx9AYA/TUKWyAAkdQ+eJ+X9tKfOFR12z+ncLmSmSuTDmCFMiGgczgaAqj4ohe04vyjEdLD69miMd5+umGsxskQoFYXAgQTkx7g9m4b8wdDt4tW29Sw/wARDFp7x3nPxf00GxAH3/TX1sff37aB8N8XpVBhgCcQcZ+Xvzo9tBBuNeq3bGvVE416U0EG7a+nUqo+8aiy6Cfi/jlGhIJueD0rBOPf21lNz5orVCfTUImZOcCJ5jnjseR3IBWJTJk+oZUSbQ10wSR34t9jEHng3vtAGgc8t24LBpYcFWVwSOLGbAWnoB9zu6ry8kiQV5yBN0g4iVM/IEnAJZLu2Z2ZmzOIBJB7yAZMQTJP9zGn+83CiVYEMR0koApuUr8wDAAzwAoGc6QM5j0oUysgpdcpzILHiDIk9OD20CPebgSynkYAVo7xMRH9u54J1LZbBUE1JLNEIBBIu/ECJAuUCczDfMaaVaCUSHaGqn416bUhuAZicD8Q75Aka8bbO0G1xiCrZmIHDciIGMHMWorMAoq1DlIDM4BASTaDBnGDItIj/ToGsjksSGGOBPB7cER9PnzIBa19q0GWW4W9bCQeHJ6uprg3EyZHBaKdNWgAnSq9bR8Qk+7kk5/CbgcmG/AgYM94Sn/zNsJkfvFGPoaifXMR7/KRk91/a95cavt13FJLn28llHJpmC0DuVIDR7XRmNcKpOE3dFoIitTbMf8A2KTgARBDCO0R21+t1ONB+afLPmRadQCqB6ZEGBiD8+DjWyqbxKRV6VS6i+QckqZypPPbHuPnyq/a75DO1c7vbr/8Z2HqKP8Aksx5A7U2J/7SY4IA59VqPTUWM1r8gEgSDxHGg7rsPMCFlCVRzBmBiP6GD/TTql4krSJHTM5GIJ5+evzbQ8UqU2uUkNEc/lxHOt/5Ip1a5poFerVqLdBeFRAwh6zRIT4hiSYxPYOo0gazW0jPBY9gO0j5wcfI+2gf2h0Qu2o0hmaqnibgAVOBiZdfkeMTrV+A+DJtaVi5Ym52gAuxABMdhAAA7AAaxvnWr627Sip6aS9QgxL/ADHcAD5Z7aBZSoRTUgieRgYGDcS8ThgZxzJEMwWG+oB0KvETNwBUgmYbP0J+gPcQXaU7UB5/Ikcnv7zj2knQu9UWmVBBP4SbhkTEZkWzIyLVxjQc8o1zSaojfheDxBFuLJuPtxPGczrS+C+NPT6byyYgOSYEwAGOZx8xM/OA/M+wKhaiqFiKbAHiTCExkN2GYkqMEKQEhAHpkAqZOIAGLpx2KqO3cHAIsDf+H+OUqnJtM5yI9viH+YmNNFGccfLXNto1kMQCBzkyM/PlgQB8p7Rp7sfFmpgdjnpJGYwD3x89BrWpHXwofT+mhPD/ABZamDhu84+WZHyI0z+kH7+mg5R4f4kLFKmozyYgjhiCSFMktcRHGc/hJ0VXqsMEqFJMcMvA6hgSCAgE5sWnzcRrG+E7oWUhcZZmWFHImTOJz/gE8Kdavbbi0MWJl+rqgGoZEso4KkkCJPSF9joBt3WD01VjMqCbh1AzBDAt8RuOYP8AnXuw8QRlZ0IdwWvY4ZgW4gZImzgyRUpjEkLKibLiOouAfZiGMWAkENdcnsAST+Ezl9/samzq/vFPqpzLLcMqZpNKljhr6gU5wSQY0DaltzVNrhIjKzEkYaGWA4E8mRlYP8zCkjgOFqMDGRBIiLiM49P4oMDKj8qthvKdRP3gGmQSzFHWWLKWQMBiHucRng00DKWLC6ruzUZkpreGJKkSFYAwpU08FYkwBOPwEj0wWbuAC1RnCmIIZSXaQ5VQc3EXZPwgjInNA2SArkMfhKsT18SJgGJuIkZPA51NzLAsEBmDcAaiu0E5HUokH241dT2mfwzBORcuWg08jpBKwcEERGgyW/BFVSQfiHykAxn2aRkDuCe+v1vtGlFPuB/bX5f887cCpTIVkvkZ5AWEE5i9QIYzyo7a/Sflrc+ptKFSfipUyfraJ/roDtzQV0ZHUMjAqysAQysIKkdwRjXAPP37PK2xLVNsjVtsTKgSz0QTkMvLLwA2cfF7nrHnTzcu1/hUxdWYdoISQSlwmZaDGDHJ7Ty3YeZJ3fqBdx+8MAC5NQM1MtLAgkKoUkBcfLk6BZ5V8g7vxJld0O32w5qOsFh/+mpy5OOowo+fB795e8Bo7OiKNBSFESWNzMRiXY8n+g4AAxrHeUfNNem/pbxlegx/hboNxLWKla4nLNgN84+nRAdAL4jvVpUnqPhUBJ+gE64/sPGajVmqVgy+owhWJIIbJIMQpW5c/gyeFztv2n78Lt1o/wD2sFOCegfHMER0z/TWNbbq6TkYBVRHQahLvlhaZwsGcAgiJBDTDchgVz1CcyBwDkHKxMwRBEk8GInbKbwVkmGk/EY/CZnuSPeVfgxKrw/1AsO1Na3SzAjpIg5DTz0kweG9SfjkM93VYrJtuNvcASIOe+QsTkiUMG1oAOpRoutrqCCCp4Y5hWAIPN1sjObTwwOssKFhNNgTaZgcMs/EC0c3yMyLuzXXO2p24gT9UtMHgjgYfqH/AFgYtYebrw1aiAQKlZRNsrnpNyNIzMn4gR7jqYEEy+nc2JabSoIEiGMHMfLjsMAiFuFAoVAGAiwORHPJJMgrOYPPy0NQVllXPV1MFXJGM3oST0nnMm0ThA+mHgtI2g1T1C0EjEnCOIP4VkYjImPmENrUKsLQck5PsTxPeTGPoObLn218RcL8R/IAjieOxz8gcHvAVJtQFlZIMKB8xM9uDcBEcnjqKvdlcqwtMROcAA83icH3PY97nDmHghBx/IQckZJwAO8DIxnqIBBbOq29Vk6r7VZVIyDAi5hEdOQRJGAQTgnWU8OX09w4LAAqMgEyCw4APVIiM5xkjJ0Ph1YBWYEMzG61TBcuIAAI+Ik2yozd3GQDbAhiwUkrLkfz9YYCfwUr4P8ANUmJxqEPWIlDRUANa3Is6aIsBAKqFHW1q3XZBzoXwrc3lytt623swHxzKqBkWsyRPMJTOZgNgxZVYkllNzLNuVAEsDA7HqbGcAkDQJNl4Jt6TPUUPYyhVZj0XFrCjKtvQRbDNmQD89MjLWX3SgYt8FwPVfiIHBVlMhgysIydV1TUbIuyoYOq3C0iwvaYuEHJOIGADjQi1IKlmmnPCkXT7BpguIBWoIDfCZ0H1esVE9SiRJXpXq5Ic95HYe/HGq9vDG692hekVFDTasOCw7ZJOPn2jUDQAaoRYSLbASSBgFYVBySmZ5gk8a8oCatwWWX+Wm5EtMWrNpHM3DtJHOgH/aC+NuwVlMyAYH4ZyM9Qhc5BEGTmOs/s78aP/wCJpWgVayCoi0xCXMksqCTAAQrJ9u041ynz3RU7ek8sSXBnpyLTbdGLgrW8kYySTrUfsK2qO9ao5Y1KQHpgsxVV3AJYhSeT6Yyfl3Ggyng/iFStVr1dyf49So9xaFCwlvv0qPg+E/hHAw6GzFemPURixVbhMS2bh1QApsngfLnV/nqjQXfOFIWSasDi9IJyDM3oTP8A1+4ie3cQRLBixEmeWNqkdyFm3BjqJjjQI628pqlSnU9RqT3B6TnqxcEZXJK2AwVaTlMxrof7JPO/rqdlXqX16K9DnmrSGJk8uvB7kQf5ozXg/lceIbtUfFGknXawDEQAiyp7sWM9wg4wTu954T4f4dQev6FKmtIqaZVeu60Itp5Zyce5k/PQI/Pe4FfeClbeqKqkBgpmoQzQZBBChQP+oxnSiqYViXcMW7HphyclmtnhcAyPnJldsQa1R6rrLs7OR0yMwCI7ZSD25E6PRWQx/EYxOTmcc3TEz3B/FoPPTulwLSiFg7AgSQATOJWPiEC7GDzova79DalQhW/lIaHuAIsDDLAwYyRORxr3blRFzEjBa6MqrFqjgGTBOB/41X4jaylXMnlSV+F6gLXKQAQyoswPkMZ0BrkOJRQIukXQsx8QuJnlRxHHvoOpvKiqWBVQoliwtZVC3SB3EQScwQ3JUwsbcVNvSdVpHcIelRIVoaVAjngsJA4CGOjKattNxuM1nKo3NtwZgYXqJkkQQbCT8bnMxoGG+3ybiupQLItDtjGYsa2ASJIMcMIVpwTBhg3sRDBbUlhz1QCgIJ4kkjGh9v4VSSQi2C0hlDkQw4uDQcSoA7ys49NhfSrEGG4aRIHDGbQSw6jAYdoN0gFSSDD1pBsCjjCkFhHIZDwRNsyQRPbRFCqTJCuZMm31OTzNuZukGRyGnqDaqo0FIDFmNjACYg3QxlwZ74HsVOJkVqqHBZQFJgEUuZyIq8YjjtHYKSHM9k91RyikkrMlpOZuIAExkzgkRkjOtbsMWSrqIkMZ+MDDE+wUe/JAjgDKeEhS7HsLTyerqOJYz7DvE+861FpVS4CXPHBUknpqBQwHUOmmXzgJnmAAniCGnukctFNrKTCRA6ei4T2EGcgMx7a09XnqDEJDyXwsEyWkgD4iASGjJA41l/Ftur0imGYWlTwxZuovHIBlrZIBAEGVyy8t+JM+3jAdblgfEpC2glZkozGIxbIiLRoC6916Pf8AHHTYcmLSQGyXGSJZR3EyZBe5JBsucmopCh5tAJtAIRgbYhTgkGedON7tOljhpK9MEYkqSBdc+eSzAZJM91u6CAySzhe6MDGfi6IEhY6AMzyZAIVvWJIZFiIKw34RDQYMGHJI5JEDXhqK46gpeQqj+M+MRNxtjCiRM28e1VX04USV4tj2IPWj9sx0Y4mdTFJQJUMQMMCGYsZMEywQNE89hP1CvzwwbZI3xNcgJBwYJB4A4Jj2GBoj9iNR/wB6qovShpXuTybHAFv5sZ+mq/ORJ2QkdRdBOAvxDi2BEg5AC4IHfU/2ZMUG6JJ6lpUgRzku9SCJJ6VGfdl40DHe7RN1WqtUUMjOxUsI6bsRI4MqZn8R4g6zng1KpdUem6VKS1GWmlTLsVFrdQm2ORN2DwJnWg8UcIjsiC5yq/EwBBFsLMD4T046idY7y56lJ3pMegtmQeox/q6guSZjJJzA0HVv2Sbr1RuKssf+DThgbldVJdW+YJGk/wC1jfs+7obb+U328gAmLm/1MRaAOFu/mjWo/Z0Up0dxUbpU1DVJP8tgAk/JU+fGuYbrftvN9WqOcO0KOlYAhVXqOSFI4PJ4zGg0HhCWpEgyQYYwbR2JwGPfBGbfbLIqCowwbCWk4VqkNAgyYUYz2+ehfRIW1ipYlQgPVF3s8E22pwRIyZPGrzQsttKi8EA4m5oSmpEyzBUYnPJie+gqrJh7VgsAWAJ+EkIimcZAntIbI1WrB2yQDJMNJRiepmGIkKRGeLYi0QZu6rNJJXBfDfBEWoCxiGtPB/nPtpc2yZGFSjH8QLKVADTaRKFaoHSRn5Mf5AdBYmyKMO0g/ADEKJuMNPdSAPpONWNs+pCJVjJLKIiVtFyqTJZj2k9eDjNmxMrlaqBbyabXCAsQzACCSTCjIJUgExOi90CpVqhUFZNxmCXg1Hg91QvEjkgciACJ2e4yLbAZMk04Q4csswAbpkYVpyvqKJGWVm6RhswCRkgyMSOggyfwESfSJYnb7hSDUNPoAAVYCsQMggniIBJMDAbIDaFe1Cyoyrb0kcEwBI6lxaVWewgAz6DAgdRKqSCQUZVJB/MzkA/i59pxkhCqHSWEwuAqgsQAB7rI795OOSLdebaupLRMEKAciSLwDBElYZWzPIPe5gvGPHhs0pdvUv5dVPQQOXMnn3P6RoOaeEUQGqQSbSgEGJklYngdRXOfzBk6uhuAVHDKAxwSAqkiQp4vfueIj88h4FAukEmVhQskgZMRntOPbT/YUB0dTGFC+nkiWZSTIaCTcQBzdb0sYBC7cr/OALQwnKhriDUIBMWywHBjAdQTdoHZ7htvui3C1JD4aVZgx+Hvz8OQQVIOAQxVheoa74hAPJUQRaoIE9haSc9JENT1V5h2QNKkEcuUkmwe/J92K9AEcu5wLoAaTb7RSp6EgjqUEQSFDzC2lgAJBY4FsYB0LVrH0w1zXWmHUyWCkglXgIp5JcTiM9iH5Y8QFWmUZrWBC1B/K4YhSA3TYec4VlIODOj99VxGAcgnDNdAELUqT1YJhFZs6AVVi/03UliDE9BKt0QAZXquz3DHgADQoUOWYgwAQzdIzyvJCgYOexjkZY/b1ms6riXFQgMWGB0n4jdk4DGDIwI1Gi4JVKbW5CqGEdw4VgACpJeVPwn4ToKPNlUjZK9pBZkmOnrYh2KOQJliWkgCQYEAzb5CV1p1qjghOUMGC0BBkLIgxHTPIjGBvOm4U7Ej4mvTJnAUhIYEyWJUTJmZEC0aZeWfF6Y21H4FJpm4v6aAR0qST1MWFE5Az/26ArcbIuzNOOIYgWg9FtwBxNzWkEZHGQFNXYlgt+DKmJJiMlQ2CQZPEYBETg6UvcoGGUfjLKVJQsDcQsLhZJxBEateykC1UMoS0AsIDMQT0m+STIHvmDOgX7vxj932VSmpVWcqWaIAX01gk/BkkQJ4BHAJGX8t029O8MS1QOw+KRcfSVSQQJPqA/8AbqPnHes0U2lfUZQwAySxB7ADpUgTyYEQuX0G12wRkEH4kNuRC0gahZQRBN2ARzA+UAajt1ASCBWZSeWhxQSIMWkN745jtos1VSkXPpxcxUwTFv8ADUT8gBH6ZJ0LuWtWnTDAEMgAmD/DW5h1GbrqmJngdwNCUCFZ1FRVUSCCxpMzDpIIIioYJI+vywBlKoWmMGBcEeR7zYeDH6T+erGpFmET2jMN1MQWsiCotOOZXnV23QeoJLEAqJZYJJGIMfKeARGONX/vRdGZv4YIW8ljchYX1BM4IpkZkfECOwAW+gWksguA7NIMG1A05krJ9oJPORmfHt9TrMKakmmJUk3Fqk9cgBpKEwOcgDmFVk/jXmn95rptUf0ab1VD1SowWgE9LCEpoIJnMntnWl8nb/Y7W8KxN/FY8wcDA+HgEx8u0QA+5r2gfEInNRGQYOSrPhj0LHGOrKyigjcL1gEMVAYGAoBIuRpJmECk8Eg0s3Mp9TqrVaD0ra1rAqCZ7g8H/fXI6myWm+4pWQ6uyoyzcBSaEm3iYpnGQLACGFI6B34W7OsqEBPdZWRKq3AgEXHvIbkE3MMT5+qhq602AhKawBwL8+xgRaYxAIka2HgDpYvxABZIF2BMZAMAsE5AMLAXHOG8e2L191uK3qU1DVWUE1FS70wFkXsoP5GfcAESAnhdeGLLaAGgA4B6QoBkzxkmc599MG3pD5iTFqiOzHBgZaLgCRBB7rOlvgG69NG5yWkAxK2ANJg4j2zMfQm0aEkAkYBI5BtwSYPIlZJMBcmQAGQG2wrK7MTC/Ef4hYkAwZaQZULaSOoARIMJU1dWl1AHTdMfCJYxAIAgFWLVGPILKMzOgtlRX8UgA1CblBAzaSYUG1IBbuLwIWTca9UArE3LAEMQJJL1EZxkZtqMT2gZjQIkrnbbgmbQ3Q12CpbA9S2JFhBaMi//AE62VRmaBklSpF3qsVGCQWQGoYYmSXVcAjWP8ToraZDEkEsWBEszEXrAgBiDzALXRaZUu/Lm4WrR/i3s6dJUkYmArC8NDgTgITBX5gAX4iBb6iIoUEF1T04kjutOEBm1rjUJljEHUqMpAYKys6A2tAecwGtBHUwIwOsH31DcOqh0bvimWFrL1U0ZgaksDCxNOmJ51bVkXjJJS8gA3kpKsVDtiqoIuBJJkTxBAXzYFfZOQGu+NjgGJUguCcEhRd/rU8m065/V2zLSFQEhWJEZGRifn7H2lezLPT/GWu2VYuQzKrGUbCngAFvwsqAyJIZH76wlTcF9tYAAokBeCzGMjHOFXv2U4anAbryutu1o1GvdWRALHJamXtQ3AvaqhX5jpW088hbOoalarX3bVCVYpSQlv4ZWWJBAAFWGwSAQuRAN6KfBPFm/d1FyBFpx1IhuK4Ky4PQt1PMEzgXlo0ePE39MXmVYFyCELQ3VJliWIIZ+56WaZ/iqC2pUNbfKSSBTlrTbABzgCeZJyZJI+IyzdA29MlR6iut4XpBgqXa6pdGcL6akCSOONY3yuqs9arINwCjIBhyQXKgfy+o3HKjOCTsqx6VLgddxhwFtaqxYQtVQCYKgm7lSAOdBTUJeUBuOLzxDGQ0pUsIBOARMz+evHX07ApzOaYMXQALbGMlhdMA5OZkanWRqNqvElSxW6J+L/lsWp3TGVOcYGNDNWOCHIuZmiCOogUEADFgvXUmAYhW450H213RQASQcdXYs5sSYEyEV2AXiQJxoLzj4kWU0qJKl81HFxFMVSHVcZLGmtNYGYBHca88d31itCTUqI4QEsSFLFAxUOYQUUkDIPqCSMnUfBtsQjmoVBhiz1AuT6bF2ywBx1CY6eyr1sGA8wQjoKYZF9OQOwlmkCCZAa8SORHOiPL7Go1Wn39NmX5FRj+4/TWo8X8EpbxBU9U03pyHFqxxliGKFFCIvYKBTeBcbNBeXfAKVOqHerWBUlbbAhM2KJBJYdTjETJRPiJCg3/8AyRba0WDH/hMpHPwDA+ptOvfNG5UVnLwFrijUbI+GtSVX6T0nO1MyCBJnBIN+28F2yUytI1j+NS7i3IkQypBWBgibh1CRd6bHbN/DUmmiuiemAwliikC0tJNksSDJwZBIIaqHvgdMhVBDoDBZSsGCQSArCZMCf+kkYieWUvGHD1GR36jyBzliDAIjnj/EAdS3+79OlVqWsYpOyu0giEwHlcNMYHGR8tc18K8U2lNSHoXHHUArduIqHH++ZidBV4agsckrAM8wMxPGZGPcY/VwjhFIta5oEAnH/Mu6YMhmImT7ggkNpZ4IwtBPBqDAIBhcMPcdLRMf507QCTHTbdKsAALSv/EzMSHiQCLgber+IE1khMAJcCxywCUzg1FwBTRTAjlicLaVFmBexWA5NxAv6SLmU2zLwbqly5yCMkGGyi2Q4tIQEx2YKCSgOLDCrBEnqmI1Gpbbc6oLslOowFt9TJyDBmZ7pkQrgK6qsqfCwBFpgmByCCACxFhYn4mtz/FQA6VbKs22rh1YhHNoeGEBpCuIYSvS3B4UjHwh9uCbbnKmWCj5qym8MpwIEXDgN8SqB6hQ+K7diMjpcCxjIBnpBkYAhLpP4FknqyGqh6i+o9yoJPSAFaTcQy0rVEWfiqmI7iRqzZogKKotemxYGFi0qBNNkUK4VS5KwZEzIEaF8t7gbmhSpgr68BYLfCqgqFGWcMQJimiwG+ITphQph8km65iWAXFohZYPKwFYFWeSCZuu0BXjlBRtapAuHpsFtiOC5QEybSSKqnkG8E4APPvCqGQWJ9ODJbhVNvIm0YPBBBD8EMutv4xUjZVSoglGyCMWIagF90yb1dfq+BxrmVfeN6ajuy5JBmA1oA7cof1PEToD624pOti3KoBtVmGDkiDbyTOeZdhkAa+3G/VWJpk4KwbUyAJBOW7iYlsgElmAIRop140wdB13ybso2tO5DEX3TgtWE2gnHwYz+JuZGH0tayhCB8Um5RxcTGaTcmYwT7ToHwtrUooY6advSVAmFue5Q0Dt8LIYElWxp5UDOggGQxIVC1MkHtdQZg0yM2gdzzoFz0RHVTIADZsy0iRkXUzdEDg57aVb90o05LglQSCJAZlBECIhTVepngCldEAnWjpOUDLiAxYhbQFAimFNq9V1QseP+X3jWA3Nf94qqaTP6NK1Um2akHNaG6WLYgMAJKgwPUgPvD0vY1qgIcC61oIpikCAhvtCgWqcsufUypQsGGyqs96kOAhuLGQJD2sMLFstOYAAu6INYg1Mm3pEAMhW9pXMEFLWi0i2Oo3jKncE6Z+EH4gJWEtUiTK0yLCrQPhcwPZhKmlUmmwCegUJ9J2AUsVQWwoDkHNoEiyQWGCi4coEp1+IvBDhAk2q3GGyqhQx9vUEqQAfU6h/FcHrSqM4KVLW+Gwo2CAE6SGAuJVRaItHplSoBIGrUnVFb1yoRwqxRaD/AMOzF4AWApwLhZRUS8KoebPduaYS4SCVACv3ZU6VYi5g9o5BBCiKb+mS62imAKrgHBJXAPLW9QE5YCRHuIJqBVSMXDXFwVgMIQAATlhDKsUxUBObgH+JRSDF7fABtBIPTe02uFGSrHDSxkrkFmPUb9AB5urn9yq2EWM6AtB4c3NEnJJUjtx76wlHwlSs3MforxwDgqjTz3A+ROQu1/aVjZ04PxVgGAkiVWpwT2mP0HPJxHhm+VUhwrZxdEDAHTKnkAT9NBLwxyApGIYwZzMZ/p3+fOn9BUJACIbZvug9uDz0iWn2H/UQ6nwCkrABgCPVUfkVaf8A+o0fTcn1ASYHA4iadQk47z35yfc6BnVVipMqQTc0tgwSFPeRMBVBk+2dRr0QrBGuCt0iQki0kGRzccznDXgWnoeyr2GIYBjgZYlwT/txr3dIMDs1wI97aVWPzApIs82grwxBCt6iFKYUXMVVrcIIBkExhY6hCgWXYFMm1qfGKaQAR18vBlRcB8RukC24m0fCid21b4dt1ZoYAhhspHY+qlziOIkCB+EYEDGgdlVaotO8lrqYn/8Aa1Tgf6lU/wDaBwANB75H36ruHpuSBUaVhgpLCQJDEJywMGYgwDrT0N3YFp5vZlYEWs4OCpCWB8uBkUqeFJBB6tYHwsf/AC6UFgRVogEMQRLCYYGR/wC/c6329rFfDTWW0VA6qDasR0ZKEWluokMRcCZBnQW+Zd0x2dc9BU03WFiQFXAw7DoLAiCSA1pJKtrnm38AaulNqbC60XAzAElVwqXAkqRGZwQTkLufN9MLT3QE5psTJJJtdAuTnAdx/wBx1mPAWK7RyCZC1mHeLadRgBP4SVW5eGjqB0FL+VVFi3NdbLCViTceQphQpUkwcLP/ADaYIVbwopURCfx2mSLhDQQVEmcz35IzY07Ddia1NZaCas9TTK+iQZmQ01GM8yEPKJbnpu3VIGIAqxAA/wCG1dUGOwFGmAOOn5mQ6B4AFQ+7AdKgGQx5e1IdG5BK5tC4qDOtTsalxUBVMzBEElgbSwZWhupT+FWwZAg6zvhzkrTBggpQmQD8dUgjI4yYHaTETrTs0BY7BYPJzVSmcn/Q7j/uPvoMB+0fzCGqjaUrQgVTXtOYnFPqUi1QwZjmSxmBnSTw9bEa6wEGGDAi6bgGPUWC+n6guk9IrkFi6kqaW4Z61UsSS7gseJP7xE47gYB7do1o909l4SAAHYQBgzuWkfU7aiT72D5yHiJ6bW2r1FgLivBuLDgicvJ7sKhFworJ/h1EoxLG5vThlAaRkooUEMAWEQOuQGUeoqmmo9KkL6iR00y4Uewpvu0Wffp2lBczIUgze9xq0x6wX8Pp1pX8LWvTp9Y4eVMNdN2C0kAgLq2yVwwRygJADQrBgxtChGw4JcfzXFjLW1b6inc0mrwtKy20NIqEmR1CGDAvFyCCQf4gbDV5TVbbaIdxWQrKgjBzzW3FMyTkyiAH3uqT/wAR7ke0cvTVmySEY9hcy0HY2jGWqvOM3kcHQAUUtUMcsqyzTi0EnDKVPLyrKYJXFpzSbUwzqoKypVlkn4+4MhQhLBE7KfyhQuuJDA5tplhOTcbpaTkn5nTRKQLVlI6UClV4EtXqIZAwcIuDxE8knQI/PtYBdstW61mdoIJUWhRBjmA+cGDxcOkibDY7VlBCEiBnOTmZC3ZnEyVMCGY3HVX7TXM7b5et/wD5j/GknhVYhSIUgERcqtGBxcDn/AA7CA//2Q=="/>
          <p:cNvSpPr>
            <a:spLocks noChangeAspect="1" noChangeArrowheads="1"/>
          </p:cNvSpPr>
          <p:nvPr/>
        </p:nvSpPr>
        <p:spPr bwMode="auto">
          <a:xfrm>
            <a:off x="155575" y="-2833688"/>
            <a:ext cx="4191000" cy="591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266602"/>
            <a:ext cx="1090028" cy="1539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ular Callout 8"/>
          <p:cNvSpPr/>
          <p:nvPr/>
        </p:nvSpPr>
        <p:spPr>
          <a:xfrm>
            <a:off x="6455655" y="3032921"/>
            <a:ext cx="914400" cy="612648"/>
          </a:xfrm>
          <a:prstGeom prst="wedgeRoundRectCallout">
            <a:avLst>
              <a:gd name="adj1" fmla="val -162179"/>
              <a:gd name="adj2" fmla="val -14997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b="1" dirty="0"/>
              <a:t>Hrdinovia</a:t>
            </a:r>
            <a:endParaRPr lang="sr-Latn-RS" sz="1200" b="1" dirty="0"/>
          </a:p>
        </p:txBody>
      </p:sp>
      <p:sp>
        <p:nvSpPr>
          <p:cNvPr id="19" name="Rounded Rectangular Callout 18"/>
          <p:cNvSpPr/>
          <p:nvPr/>
        </p:nvSpPr>
        <p:spPr>
          <a:xfrm>
            <a:off x="3135923" y="5455532"/>
            <a:ext cx="914400" cy="612648"/>
          </a:xfrm>
          <a:prstGeom prst="wedgeRoundRectCallout">
            <a:avLst>
              <a:gd name="adj1" fmla="val -142948"/>
              <a:gd name="adj2" fmla="val -7383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b="1" dirty="0"/>
              <a:t>Demokrati</a:t>
            </a:r>
            <a:endParaRPr lang="sr-Latn-RS" sz="1200" b="1" dirty="0"/>
          </a:p>
        </p:txBody>
      </p:sp>
      <p:sp>
        <p:nvSpPr>
          <p:cNvPr id="25" name="Rounded Rectangular Callout 24"/>
          <p:cNvSpPr/>
          <p:nvPr/>
        </p:nvSpPr>
        <p:spPr>
          <a:xfrm>
            <a:off x="4941276" y="4552892"/>
            <a:ext cx="914400" cy="612648"/>
          </a:xfrm>
          <a:prstGeom prst="wedgeRoundRectCallout">
            <a:avLst>
              <a:gd name="adj1" fmla="val 189744"/>
              <a:gd name="adj2" fmla="val 1657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b="1" dirty="0" smtClean="0"/>
              <a:t>Ja si svoj mliečnik nenačnem</a:t>
            </a:r>
            <a:endParaRPr lang="sr-Latn-RS" sz="1200" b="1" dirty="0"/>
          </a:p>
        </p:txBody>
      </p:sp>
      <p:sp>
        <p:nvSpPr>
          <p:cNvPr id="27" name="Rounded Rectangular Callout 26"/>
          <p:cNvSpPr/>
          <p:nvPr/>
        </p:nvSpPr>
        <p:spPr>
          <a:xfrm>
            <a:off x="5105400" y="5441677"/>
            <a:ext cx="914400" cy="612648"/>
          </a:xfrm>
          <a:prstGeom prst="wedgeRoundRectCallout">
            <a:avLst>
              <a:gd name="adj1" fmla="val 163572"/>
              <a:gd name="adj2" fmla="val -11577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b="1" dirty="0" smtClean="0"/>
              <a:t>Suchoty</a:t>
            </a:r>
            <a:endParaRPr lang="sr-Latn-RS" sz="1200" b="1" dirty="0"/>
          </a:p>
        </p:txBody>
      </p:sp>
      <p:sp>
        <p:nvSpPr>
          <p:cNvPr id="30" name="Rectangle 29"/>
          <p:cNvSpPr/>
          <p:nvPr/>
        </p:nvSpPr>
        <p:spPr>
          <a:xfrm>
            <a:off x="6201508" y="5761856"/>
            <a:ext cx="1875692" cy="3256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Ján Čajak  st.</a:t>
            </a:r>
            <a:endParaRPr lang="sr-Latn-RS" sz="1400" b="1" dirty="0"/>
          </a:p>
        </p:txBody>
      </p:sp>
      <p:cxnSp>
        <p:nvCxnSpPr>
          <p:cNvPr id="2048" name="Curved Connector 2047"/>
          <p:cNvCxnSpPr>
            <a:stCxn id="5" idx="3"/>
            <a:endCxn id="1027" idx="0"/>
          </p:cNvCxnSpPr>
          <p:nvPr/>
        </p:nvCxnSpPr>
        <p:spPr>
          <a:xfrm>
            <a:off x="5448300" y="1098547"/>
            <a:ext cx="1802314" cy="3168055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7088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9" grpId="0" animBg="1"/>
      <p:bldP spid="19" grpId="0" animBg="1"/>
      <p:bldP spid="25" grpId="0" animBg="1"/>
      <p:bldP spid="27" grpId="0" animBg="1"/>
      <p:bldP spid="3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6962"/>
          </a:xfrm>
        </p:spPr>
        <p:txBody>
          <a:bodyPr>
            <a:normAutofit/>
          </a:bodyPr>
          <a:lstStyle/>
          <a:p>
            <a:r>
              <a:rPr lang="sk-SK" sz="1200" b="1" dirty="0" smtClean="0"/>
              <a:t>Autorky:  prof. Anna Hrková, prof. Zuzana Lenhartová</a:t>
            </a:r>
            <a:br>
              <a:rPr lang="sk-SK" sz="1200" b="1" dirty="0" smtClean="0"/>
            </a:br>
            <a:r>
              <a:rPr lang="sk-SK" sz="1200" dirty="0"/>
              <a:t/>
            </a:r>
            <a:br>
              <a:rPr lang="sk-SK" sz="1200" dirty="0"/>
            </a:br>
            <a:r>
              <a:rPr lang="sk-SK" sz="1600" b="1" dirty="0" smtClean="0"/>
              <a:t>Slovenčina ako hračka</a:t>
            </a:r>
            <a:br>
              <a:rPr lang="sk-SK" sz="1600" b="1" dirty="0" smtClean="0"/>
            </a:br>
            <a:r>
              <a:rPr lang="sk-SK" sz="1200" dirty="0"/>
              <a:t/>
            </a:r>
            <a:br>
              <a:rPr lang="sk-SK" sz="1200" dirty="0"/>
            </a:br>
            <a:r>
              <a:rPr lang="sk-SK" sz="1200" dirty="0" smtClean="0"/>
              <a:t>Pojmové mapy pre žiakov 5. – 8. ročníka ZŠ</a:t>
            </a:r>
            <a:br>
              <a:rPr lang="sk-SK" sz="1200" dirty="0" smtClean="0"/>
            </a:br>
            <a:r>
              <a:rPr lang="sk-SK" sz="1200" dirty="0"/>
              <a:t/>
            </a:r>
            <a:br>
              <a:rPr lang="sk-SK" sz="1200" dirty="0"/>
            </a:br>
            <a:r>
              <a:rPr lang="sk-SK" sz="1200" dirty="0" smtClean="0"/>
              <a:t>Prvé vydanie 2015</a:t>
            </a:r>
            <a:br>
              <a:rPr lang="sk-SK" sz="1200" dirty="0" smtClean="0"/>
            </a:br>
            <a:r>
              <a:rPr lang="sk-SK" sz="1200" dirty="0"/>
              <a:t/>
            </a:r>
            <a:br>
              <a:rPr lang="sk-SK" sz="1200" dirty="0"/>
            </a:br>
            <a:r>
              <a:rPr lang="sk-SK" sz="1200" dirty="0" smtClean="0"/>
              <a:t>Vydané za pomoci: NRSNM (Národnostnej rady slovenskej národnostnej menšiny) a</a:t>
            </a:r>
            <a:br>
              <a:rPr lang="sk-SK" sz="1200" dirty="0" smtClean="0"/>
            </a:br>
            <a:r>
              <a:rPr lang="sk-SK" sz="1200" dirty="0" smtClean="0"/>
              <a:t>        Kultúrno osvetového spoločenstva obce Kovačica </a:t>
            </a:r>
            <a:br>
              <a:rPr lang="sk-SK" sz="1200" dirty="0" smtClean="0"/>
            </a:br>
            <a:r>
              <a:rPr lang="sk-SK" sz="1200" dirty="0"/>
              <a:t/>
            </a:r>
            <a:br>
              <a:rPr lang="sk-SK" sz="1200" dirty="0"/>
            </a:br>
            <a:r>
              <a:rPr lang="sk-SK" sz="1200" b="1" dirty="0" smtClean="0"/>
              <a:t>Lektorovala: prof. Mária Kotvášová Jonášová </a:t>
            </a:r>
            <a:br>
              <a:rPr lang="sk-SK" sz="1200" b="1" dirty="0" smtClean="0"/>
            </a:br>
            <a:r>
              <a:rPr lang="sk-SK" sz="1200" dirty="0"/>
              <a:t/>
            </a:r>
            <a:br>
              <a:rPr lang="sk-SK" sz="1200" dirty="0"/>
            </a:br>
            <a:r>
              <a:rPr lang="sk-SK" sz="1200" dirty="0" smtClean="0"/>
              <a:t>Grafická úprava na počitači: Anna Hrková, Zuzana Lenhartová</a:t>
            </a:r>
            <a:br>
              <a:rPr lang="sk-SK" sz="1200" dirty="0" smtClean="0"/>
            </a:br>
            <a:r>
              <a:rPr lang="sk-SK" sz="1200" dirty="0"/>
              <a:t/>
            </a:r>
            <a:br>
              <a:rPr lang="sk-SK" sz="1200" dirty="0"/>
            </a:br>
            <a:r>
              <a:rPr lang="sk-SK" sz="1200" dirty="0" smtClean="0"/>
              <a:t>Formát: </a:t>
            </a:r>
            <a:br>
              <a:rPr lang="sk-SK" sz="1200" dirty="0" smtClean="0"/>
            </a:br>
            <a:r>
              <a:rPr lang="sk-SK" sz="1200" dirty="0"/>
              <a:t/>
            </a:r>
            <a:br>
              <a:rPr lang="sk-SK" sz="1200" dirty="0"/>
            </a:br>
            <a:r>
              <a:rPr lang="sk-SK" sz="1200" dirty="0" smtClean="0"/>
              <a:t>Vytlačil:  ŠIRKA PRINT  PADINA</a:t>
            </a:r>
            <a:br>
              <a:rPr lang="sk-SK" sz="1200" dirty="0" smtClean="0"/>
            </a:br>
            <a:r>
              <a:rPr lang="sk-SK" sz="1200" dirty="0"/>
              <a:t/>
            </a:r>
            <a:br>
              <a:rPr lang="sk-SK" sz="1200" dirty="0"/>
            </a:br>
            <a:r>
              <a:rPr lang="sk-SK" sz="1200" dirty="0" smtClean="0"/>
              <a:t>Náklad: 500 výtlačkov</a:t>
            </a:r>
            <a:br>
              <a:rPr lang="sk-SK" sz="1200" dirty="0" smtClean="0"/>
            </a:br>
            <a:r>
              <a:rPr lang="sk-SK" sz="1200" dirty="0"/>
              <a:t/>
            </a:r>
            <a:br>
              <a:rPr lang="sk-SK" sz="1200" dirty="0"/>
            </a:br>
            <a:endParaRPr lang="sr-Latn-RS" sz="1200" dirty="0"/>
          </a:p>
        </p:txBody>
      </p:sp>
    </p:spTree>
    <p:extLst>
      <p:ext uri="{BB962C8B-B14F-4D97-AF65-F5344CB8AC3E}">
        <p14:creationId xmlns:p14="http://schemas.microsoft.com/office/powerpoint/2010/main" xmlns="" val="332269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lovake.eu/upload/content/images/Intro/Language/dialec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000" y="1752600"/>
            <a:ext cx="8001000" cy="411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09800" y="762000"/>
            <a:ext cx="38100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b="1" dirty="0" smtClean="0"/>
              <a:t>Mapa slovenských nárečí</a:t>
            </a:r>
            <a:endParaRPr lang="sr-Latn-RS" sz="2000" b="1" dirty="0"/>
          </a:p>
        </p:txBody>
      </p:sp>
      <p:sp>
        <p:nvSpPr>
          <p:cNvPr id="5" name="Oval 4"/>
          <p:cNvSpPr/>
          <p:nvPr/>
        </p:nvSpPr>
        <p:spPr>
          <a:xfrm>
            <a:off x="5410200" y="4724400"/>
            <a:ext cx="3048000" cy="14478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Vyfarbi pastelkami nárečové oblasti:</a:t>
            </a:r>
          </a:p>
          <a:p>
            <a:pPr algn="ctr"/>
            <a:r>
              <a:rPr lang="sk-SK" sz="1400" dirty="0" smtClean="0"/>
              <a:t>stredoslovenské, západoslovenské, východoslovenské</a:t>
            </a:r>
            <a:endParaRPr lang="sr-Latn-RS" sz="1400" dirty="0"/>
          </a:p>
        </p:txBody>
      </p:sp>
    </p:spTree>
    <p:extLst>
      <p:ext uri="{BB962C8B-B14F-4D97-AF65-F5344CB8AC3E}">
        <p14:creationId xmlns:p14="http://schemas.microsoft.com/office/powerpoint/2010/main" xmlns="" val="227685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800" b="1" dirty="0" err="1" smtClean="0"/>
              <a:t>Vojvodina</a:t>
            </a:r>
            <a:endParaRPr lang="sr-Latn-R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05354"/>
            <a:ext cx="4267200" cy="384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467600" y="1846971"/>
            <a:ext cx="990600" cy="375724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Banát: </a:t>
            </a:r>
          </a:p>
          <a:p>
            <a:pPr algn="ctr"/>
            <a:r>
              <a:rPr lang="sk-SK" sz="1400" dirty="0" smtClean="0"/>
              <a:t>Kovačica,</a:t>
            </a:r>
          </a:p>
          <a:p>
            <a:pPr algn="ctr"/>
            <a:r>
              <a:rPr lang="sk-SK" sz="1400" dirty="0" smtClean="0"/>
              <a:t>Padina,</a:t>
            </a:r>
          </a:p>
          <a:p>
            <a:pPr algn="ctr"/>
            <a:r>
              <a:rPr lang="sk-SK" sz="1400" dirty="0" smtClean="0"/>
              <a:t>Aradáč, Biele Blato,</a:t>
            </a:r>
          </a:p>
          <a:p>
            <a:pPr algn="ctr"/>
            <a:r>
              <a:rPr lang="sk-SK" sz="1400" dirty="0" smtClean="0"/>
              <a:t>Jánošík,</a:t>
            </a:r>
          </a:p>
          <a:p>
            <a:pPr algn="ctr"/>
            <a:r>
              <a:rPr lang="sk-SK" sz="1400" dirty="0" smtClean="0"/>
              <a:t>Hajdušica, </a:t>
            </a:r>
          </a:p>
          <a:p>
            <a:pPr algn="ctr"/>
            <a:r>
              <a:rPr lang="sk-SK" sz="1400" dirty="0" smtClean="0"/>
              <a:t>Vojlovica</a:t>
            </a:r>
            <a:endParaRPr lang="sr-Latn-RS" sz="1400" dirty="0"/>
          </a:p>
        </p:txBody>
      </p:sp>
      <p:sp>
        <p:nvSpPr>
          <p:cNvPr id="5" name="Rectangle 4"/>
          <p:cNvSpPr/>
          <p:nvPr/>
        </p:nvSpPr>
        <p:spPr>
          <a:xfrm>
            <a:off x="762000" y="1828800"/>
            <a:ext cx="914400" cy="3733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Báčka:</a:t>
            </a:r>
          </a:p>
          <a:p>
            <a:pPr algn="ctr"/>
            <a:r>
              <a:rPr lang="sk-SK" sz="1400" dirty="0" smtClean="0"/>
              <a:t>Báčsky Petrovec,Kysáč,</a:t>
            </a:r>
          </a:p>
          <a:p>
            <a:pPr algn="ctr"/>
            <a:r>
              <a:rPr lang="sk-SK" sz="1400" dirty="0" smtClean="0"/>
              <a:t>Kulpín,</a:t>
            </a:r>
          </a:p>
          <a:p>
            <a:pPr algn="ctr"/>
            <a:r>
              <a:rPr lang="sk-SK" sz="1400" dirty="0" smtClean="0"/>
              <a:t>Pivnica, </a:t>
            </a:r>
          </a:p>
          <a:p>
            <a:pPr algn="ctr"/>
            <a:r>
              <a:rPr lang="sk-SK" sz="1400" dirty="0" smtClean="0"/>
              <a:t>Selenča,</a:t>
            </a:r>
          </a:p>
          <a:p>
            <a:pPr algn="ctr"/>
            <a:r>
              <a:rPr lang="sk-SK" sz="1400" dirty="0" smtClean="0"/>
              <a:t>Hložany,</a:t>
            </a:r>
          </a:p>
          <a:p>
            <a:pPr algn="ctr"/>
            <a:r>
              <a:rPr lang="sk-SK" sz="1400" dirty="0" smtClean="0"/>
              <a:t>Silbaš,</a:t>
            </a:r>
          </a:p>
          <a:p>
            <a:pPr algn="ctr"/>
            <a:r>
              <a:rPr lang="sk-SK" sz="1400" dirty="0" smtClean="0"/>
              <a:t>Báčska Palanka,</a:t>
            </a:r>
          </a:p>
          <a:p>
            <a:pPr algn="ctr"/>
            <a:r>
              <a:rPr lang="sk-SK" sz="1400" dirty="0" smtClean="0"/>
              <a:t>Laliť, </a:t>
            </a:r>
          </a:p>
          <a:p>
            <a:pPr algn="ctr"/>
            <a:r>
              <a:rPr lang="sk-SK" sz="1400" dirty="0" smtClean="0"/>
              <a:t>Bajša,</a:t>
            </a:r>
          </a:p>
          <a:p>
            <a:pPr algn="ctr"/>
            <a:r>
              <a:rPr lang="sk-SK" sz="1400" dirty="0" smtClean="0"/>
              <a:t>Lug,</a:t>
            </a:r>
          </a:p>
          <a:p>
            <a:pPr algn="ctr"/>
            <a:r>
              <a:rPr lang="sk-SK" sz="1400" dirty="0" smtClean="0"/>
              <a:t>Nový Sad          </a:t>
            </a:r>
          </a:p>
          <a:p>
            <a:pPr algn="ctr"/>
            <a:endParaRPr lang="sr-Latn-RS" sz="1400" dirty="0"/>
          </a:p>
        </p:txBody>
      </p:sp>
      <p:sp>
        <p:nvSpPr>
          <p:cNvPr id="6" name="Rectangle 5"/>
          <p:cNvSpPr/>
          <p:nvPr/>
        </p:nvSpPr>
        <p:spPr>
          <a:xfrm>
            <a:off x="3657600" y="5791200"/>
            <a:ext cx="3478823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Sriem</a:t>
            </a:r>
            <a:r>
              <a:rPr lang="sk-SK" sz="1400" dirty="0" smtClean="0"/>
              <a:t>: Stará Pazova, Erdevík, Ľuba, Binguľa, Slankamenské Vinohrady</a:t>
            </a:r>
            <a:endParaRPr lang="sr-Latn-RS" sz="1400" dirty="0"/>
          </a:p>
        </p:txBody>
      </p:sp>
      <p:sp>
        <p:nvSpPr>
          <p:cNvPr id="7" name="Rectangle 6"/>
          <p:cNvSpPr/>
          <p:nvPr/>
        </p:nvSpPr>
        <p:spPr>
          <a:xfrm>
            <a:off x="2362200" y="1143000"/>
            <a:ext cx="45720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dirty="0" smtClean="0"/>
              <a:t>Vyfarbi oblasti Vojvodiny (Sriem, Banát, Báčka) a šípkami umiestni na mapku osady, v ktorých  žijú Slováci</a:t>
            </a:r>
            <a:endParaRPr lang="sr-Latn-RS" sz="1400" dirty="0"/>
          </a:p>
        </p:txBody>
      </p:sp>
      <p:sp>
        <p:nvSpPr>
          <p:cNvPr id="3" name="Rectangle 2"/>
          <p:cNvSpPr/>
          <p:nvPr/>
        </p:nvSpPr>
        <p:spPr>
          <a:xfrm>
            <a:off x="1676400" y="5791200"/>
            <a:ext cx="1524000" cy="6456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Srbsko</a:t>
            </a:r>
            <a:r>
              <a:rPr lang="sk-SK" sz="1400" dirty="0" smtClean="0"/>
              <a:t> Belehrad, Boľovce, Dobanovce</a:t>
            </a:r>
            <a:endParaRPr lang="sr-Latn-RS" sz="1400" dirty="0"/>
          </a:p>
        </p:txBody>
      </p:sp>
    </p:spTree>
    <p:extLst>
      <p:ext uri="{BB962C8B-B14F-4D97-AF65-F5344CB8AC3E}">
        <p14:creationId xmlns:p14="http://schemas.microsoft.com/office/powerpoint/2010/main" xmlns="" val="329469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274638"/>
            <a:ext cx="3581400" cy="792162"/>
          </a:xfrm>
        </p:spPr>
        <p:txBody>
          <a:bodyPr>
            <a:normAutofit/>
          </a:bodyPr>
          <a:lstStyle/>
          <a:p>
            <a:r>
              <a:rPr lang="sk-SK" sz="2400" b="1" dirty="0" smtClean="0"/>
              <a:t>Dejiny jazyka</a:t>
            </a:r>
            <a:endParaRPr lang="sr-Latn-RS" sz="2400" b="1" dirty="0"/>
          </a:p>
        </p:txBody>
      </p:sp>
      <p:sp>
        <p:nvSpPr>
          <p:cNvPr id="4" name="Up Arrow 3"/>
          <p:cNvSpPr/>
          <p:nvPr/>
        </p:nvSpPr>
        <p:spPr>
          <a:xfrm rot="10800000">
            <a:off x="4267200" y="914400"/>
            <a:ext cx="484632" cy="5562600"/>
          </a:xfrm>
          <a:prstGeom prst="up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5" name="Rectangle 4"/>
          <p:cNvSpPr/>
          <p:nvPr/>
        </p:nvSpPr>
        <p:spPr>
          <a:xfrm>
            <a:off x="2057400" y="990600"/>
            <a:ext cx="1752600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863 príchod </a:t>
            </a:r>
            <a:r>
              <a:rPr lang="sk-SK" sz="1200" b="1" dirty="0" smtClean="0"/>
              <a:t>Cyrila</a:t>
            </a:r>
            <a:r>
              <a:rPr lang="sk-SK" sz="1200" dirty="0" smtClean="0"/>
              <a:t> a </a:t>
            </a:r>
            <a:r>
              <a:rPr lang="sk-SK" sz="1200" b="1" dirty="0" smtClean="0"/>
              <a:t>Metoda</a:t>
            </a:r>
            <a:r>
              <a:rPr lang="sk-SK" sz="1200" dirty="0" smtClean="0"/>
              <a:t> na Veľkú Moravu</a:t>
            </a:r>
            <a:endParaRPr lang="sr-Latn-RS" sz="1200" dirty="0"/>
          </a:p>
        </p:txBody>
      </p:sp>
      <p:pic>
        <p:nvPicPr>
          <p:cNvPr id="2052" name="Picture 4" descr="http://comeniusrecycling.edupage.org/photos/skin/clipart/p03_%281%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567267"/>
            <a:ext cx="1279939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105400" y="990600"/>
            <a:ext cx="18288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b="1" dirty="0" smtClean="0"/>
              <a:t>starosloviensky</a:t>
            </a:r>
            <a:r>
              <a:rPr lang="sk-SK" sz="1200" dirty="0" smtClean="0"/>
              <a:t> jazyk</a:t>
            </a:r>
          </a:p>
          <a:p>
            <a:pPr algn="ctr"/>
            <a:r>
              <a:rPr lang="sk-SK" sz="1200" b="1" dirty="0" smtClean="0"/>
              <a:t>hlaholika</a:t>
            </a:r>
            <a:r>
              <a:rPr lang="sk-SK" sz="1200" dirty="0" smtClean="0"/>
              <a:t> – prvé písmo,</a:t>
            </a:r>
          </a:p>
          <a:p>
            <a:pPr algn="ctr"/>
            <a:r>
              <a:rPr lang="sk-SK" sz="1200" b="1" dirty="0" smtClean="0"/>
              <a:t>cyrilika</a:t>
            </a:r>
            <a:r>
              <a:rPr lang="sk-SK" sz="1200" dirty="0" smtClean="0"/>
              <a:t> – neskoršie písmo </a:t>
            </a:r>
            <a:endParaRPr lang="sr-Latn-RS" sz="1200" dirty="0"/>
          </a:p>
        </p:txBody>
      </p:sp>
      <p:pic>
        <p:nvPicPr>
          <p:cNvPr id="2054" name="Picture 6" descr="http://makedon.eu/bilder/2012/09/Glagoliza-Alphab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8336" y="685800"/>
            <a:ext cx="1631971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065866" y="1752600"/>
            <a:ext cx="1744133" cy="68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Obdobie </a:t>
            </a:r>
            <a:r>
              <a:rPr lang="sk-SK" sz="1200" b="1" dirty="0" smtClean="0"/>
              <a:t>latinčiny</a:t>
            </a:r>
            <a:r>
              <a:rPr lang="sk-SK" sz="1200" dirty="0" smtClean="0"/>
              <a:t> a </a:t>
            </a:r>
            <a:r>
              <a:rPr lang="sk-SK" sz="1200" b="1" dirty="0" smtClean="0"/>
              <a:t>nemčiny</a:t>
            </a:r>
            <a:r>
              <a:rPr lang="sk-SK" sz="1200" dirty="0" smtClean="0"/>
              <a:t> – </a:t>
            </a:r>
            <a:endParaRPr lang="en-US" sz="1200" dirty="0" smtClean="0"/>
          </a:p>
          <a:p>
            <a:pPr algn="ctr"/>
            <a:r>
              <a:rPr lang="sk-SK" sz="1200" dirty="0" smtClean="0"/>
              <a:t>10.-14.storočie</a:t>
            </a:r>
            <a:endParaRPr lang="sr-Latn-RS" sz="1200" dirty="0"/>
          </a:p>
        </p:txBody>
      </p:sp>
      <p:pic>
        <p:nvPicPr>
          <p:cNvPr id="2056" name="Picture 8" descr="http://files.knizna-kultura.webnode.sk/200000097-5ba635ca02/image0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8288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4751832" y="1295400"/>
            <a:ext cx="2011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962400" y="1291167"/>
            <a:ext cx="30479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751832" y="2209800"/>
            <a:ext cx="429768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886200" y="2095500"/>
            <a:ext cx="38099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7086600" y="1066800"/>
            <a:ext cx="152400" cy="114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1752600" y="1066800"/>
            <a:ext cx="228600" cy="57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" name="Rectangle 2048"/>
          <p:cNvSpPr/>
          <p:nvPr/>
        </p:nvSpPr>
        <p:spPr>
          <a:xfrm>
            <a:off x="2091264" y="2590800"/>
            <a:ext cx="1718735" cy="675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Obdobie </a:t>
            </a:r>
            <a:r>
              <a:rPr lang="sk-SK" sz="1200" b="1" dirty="0" smtClean="0"/>
              <a:t>češtiny</a:t>
            </a:r>
          </a:p>
          <a:p>
            <a:pPr algn="ctr"/>
            <a:r>
              <a:rPr lang="sk-SK" sz="1200" dirty="0" smtClean="0"/>
              <a:t>15.-18.storočie </a:t>
            </a:r>
            <a:endParaRPr lang="sr-Latn-RS" sz="1200" dirty="0"/>
          </a:p>
        </p:txBody>
      </p:sp>
      <p:cxnSp>
        <p:nvCxnSpPr>
          <p:cNvPr id="2053" name="Straight Arrow Connector 2052"/>
          <p:cNvCxnSpPr/>
          <p:nvPr/>
        </p:nvCxnSpPr>
        <p:spPr>
          <a:xfrm flipH="1">
            <a:off x="3886200" y="2895600"/>
            <a:ext cx="38099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8" name="Picture 10" descr="http://www.pmo.cz/images/galerie/1430-bi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0533" y="1857777"/>
            <a:ext cx="1445683" cy="146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060" name="Straight Arrow Connector 2059"/>
          <p:cNvCxnSpPr>
            <a:endCxn id="2058" idx="1"/>
          </p:cNvCxnSpPr>
          <p:nvPr/>
        </p:nvCxnSpPr>
        <p:spPr>
          <a:xfrm flipV="1">
            <a:off x="4724400" y="2590800"/>
            <a:ext cx="2506133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3" name="Rectangle 2062"/>
          <p:cNvSpPr/>
          <p:nvPr/>
        </p:nvSpPr>
        <p:spPr>
          <a:xfrm>
            <a:off x="2091265" y="3429001"/>
            <a:ext cx="1794935" cy="83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b="1" dirty="0" smtClean="0"/>
              <a:t>Anton Bernolák </a:t>
            </a:r>
          </a:p>
          <a:p>
            <a:pPr algn="ctr"/>
            <a:r>
              <a:rPr lang="sk-SK" sz="1200" dirty="0" smtClean="0"/>
              <a:t>prvá kodifikácia slovenčiny, bernolákovčina 1787</a:t>
            </a:r>
            <a:endParaRPr lang="sr-Latn-RS" sz="1200" dirty="0"/>
          </a:p>
        </p:txBody>
      </p:sp>
      <p:cxnSp>
        <p:nvCxnSpPr>
          <p:cNvPr id="2065" name="Straight Arrow Connector 2064"/>
          <p:cNvCxnSpPr/>
          <p:nvPr/>
        </p:nvCxnSpPr>
        <p:spPr>
          <a:xfrm flipH="1">
            <a:off x="3886200" y="38100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9" name="AutoShape 12" descr="data:image/jpeg;base64,/9j/4AAQSkZJRgABAQAAAQABAAD/2wCEAAkGBxQSEhUUExQVFhUXFxcYGBgYFxcXGBgaGhcXGBgYGBcYHCggGBwlHBQXITEhJSkrLi4uFx8zODMsNygtLiwBCgoKBQUFDgUFDisZExkrKysrKysrKysrKysrKysrKysrKysrKysrKysrKysrKysrKysrKysrKysrKysrKysrK//AABEIAQwAvAMBIgACEQEDEQH/xAAcAAABBQEBAQAAAAAAAAAAAAACAQMEBQcGCAD/xAA8EAABAwIEBAQEBQMEAQUBAAABAAIRAyEEEjFBBQZRYRMicYEHkaHwMkKxwdEUUuEjM2LxglNjcnPCFf/EABQBAQAAAAAAAAAAAAAAAAAAAAD/xAAUEQEAAAAAAAAAAAAAAAAAAAAA/9oADAMBAAIRAxEAPwDVgYvulqP6JtwuvigeYUYMqNPSydY6AgfShNB6HxJKCSAlIQMcmcZj2UwS4gAXuQP1QTGpupUDZLjA2WVcyfF9lMuZhmGoRbxJhs9tz6rguJc943ESDULQdA2311Qb9iuYKFPWo35quPPeFBy55NtLrzhXrVHkFz3E6XcYH1TVNxBmb9b2QensNzbhnEDxGgnSSBPXVXFDGNdo4H0K8muqTa9tOt+6s+F8wYnDOzUqrxP5SSWnpIJQeqWFE5ZBy98XAIGJpugWzsiPlC0jhPMVDFMDqNVjp/5CfkgtwUYCYD+6ca5AY9EQQlyUFB8viUhKSUBSlTYKJBUvhA46JL+xQuEoHKQTmVM0wQE6HSgEEyo2Px9Og0uqODRfUxpdLi8RkaSbAC57Lzx8Qeb/AOtrFjT/AKLDDf8Akf7v4Qd3zF8X2tlmEYX/APNwho9Oqz3jXOGKxRIqViWkXYIaFzoJ0tH0SZ9Nx80Eg6XkfcpC+90kTpPr/CsaGDc0B7wS0gwQGkT1PUaIILasxAn00R1HiTBS42oJAbpFzAF990AlsHeJmPqEBOJtp7apXEzNk0AbTr2KNrr3IKA6RkH7+Sl8O4lUoHNScWnqFBaCbTf/AAka+Ivvqg0zl/4qVqRDa48Rm5sD7Stk4NxeniabKtMy1wBXlN1S0a9ev1XafD3n0YBpp1WvfSJlsRLTuACdEHorMvi9cxy9ztg8bAo1hniSx3lcOtjr7Lo2lAeZKShISQgMFG1AAvkFXUft0SMhDUFpXzKkajRA+gLwNxGq57mHmyjhGy8gbR1Pbqsn5k+KeIqSygAwXBcQCYnYaILn4uc6A5sJRP8A9rgdBs0eqyIkTPzS16rnOzEklxJJNySSgb9hAWmk/wAJ/CgudAEz7HuU2wkWGhtCs8HlENewEmIhxDu28BA7xGgxmUsqB4EHJBFzqSTt6dlGrcRqGweC0SBG067TKPimE8J4g5hAudZI/CSNbRdQy/aAOvdA/VxJcGgwBM9ATpfumHO8ptvBnpbT5oGtt1+/qnGSYt9xqgLL0sEmTvJ+iUNvYn3Qt7EwgVtuvqjdprHdJ4Z2+SFgj+AgKJBj23KsKfB6tRniMYXAQPL5iCerRcJj+ge3LmBGeMp2M99B7p/h3E6mHcfDc9h0MR+iB/A8Drub4lIOzNgxdroO7XbrvOSPig6ifBxhlswH6Fu3mUTgPOTTlbiMuY2zhsemYdSpPGuH4bFC4aH3uLSe8a+iDZ8HjW1WhzCHNNwQdlICxPkDi1XBVhhnGaLnWJI8p/47wei2ig/MAUDyMNQBKHoKgSQq3jmK8Om7t9fZWFbygnosi5h53Dn12OdlLapY1rtIGrgg4PmbEVsbi3uAc/RojYaC3e6o6uFLDBBnpOy784xmCwxc1s1HHUjQuk26/suAfLjmOp3113vqEDbrRpA6FfOYZ09OysuC8MrYiqKdFudwHsBuTtuu/wCEfDFwIdXeX/8AANsT6zMIOD4TjzSIPhteIghw16gnorTEY+k/ytp5GxMEfhOoyv3GtjfRaFQ+HNMODvD0NtQR7p/inIlJzTDXMeLhzQJ03GjkGT8TNgy4LYGUi0bebTvHdQnsmNQSFa8d4NVwzwx5cRePI4D1mITHDuH1arstNjqjrWAO/tb1QQGUk9Rw73uysaXHsu94V8La1QA1nCnP5QA4j1Oi0XgnJVKg0NYBpckCT6lBiLeXMTMeGdLEkR6E7IMRy/iKczTJaLyF6JPBmgaD5bqFieCtAMAfJB50ygdZkIjqJm3TX2Wlc28DZEBobvAA31KzrEU8psQRcfqPbRB0nDOOMbTAcySBETOpFhO36Ku486k6CwZSfw/8h0I6jqqqnTsjc4tidwPvsgimq4EReDae3ZTsJxN7D2JMg3g+nuorXO6QkcD6n1QdHw/jbX1GlwOcAXgltjrH5ZsvQXLmIFSix06tC8sNJabW+9Ct9+EHGPHwoafxUyWke9j6INCKQNRIgEFLVEgheefinws0sY9wdAec9+pFzppK9Dxc/qs2+MfAfGpCs1suphxIG7Yn9kGaN4m2s3/UYyW03CBmBdoMwN7gDRc/iZBIve/UxsE/gHNEuIMHy9gD23Vxh+HjE46hQaLOy53DpqQelh9UGtfC/l4YfCMc5s1avnd2DtGj2hd7RwQAuE1wfChrWtt5QAPZWcII4wg6L6phQpjWoajUFBi+DsefM0H1TmA4TTpA5WAegAVk6nBRMmyBtlHYWT7KCeaAdk4GoGXUQoOLofJWpamMS1BmXP8AhAWgyRfYmZM9FkfGHQ8jXcR3ib7rcObsJ4lN7R0t2PVYVi6Dqby1xzEHXrKCOEIMXH36o3aaoABFp+aAbkfNC8ka7R/2ETj31SZ/TX7KAmOkwJIPz7arQvhHxH+nxLWu0qS10xAObylZu5ukbd/qpvDMd4bwSfKCD1v1KD1u0yLIh6qj5Q4mMThKdWZJGvUhXYcgrHUrqv41QaaTw+MuRxM9AL/RWZfeVxfPPFcwdhqZ8zmEvJ/sOw9UHn8eEXkNJvUdE2ZkBOWN5sF1nw0Zm4o1zS3Lle4gDQGwB6bLmeM8KNKuWtBg3YdiYkgKXyLj/BxtB4tctd0MggD5wg9RYVTmNVfhXAtBGhA/6U6m9A+AmqgR5khKBhzShARvfCY/q2yZQSab9k8HKLT6p4IDe5Q69RSSxRcWLIOS5kxGQE2PuBqsV4hhjVxNifO4HTaYMRp6rUviEHCk57Q4kWAG89VknDcZlrguBMm9z8+yC24pywWNlm0kgmXR+5XLAxr1t2Wn/wBTTqYd2WpJ2uARFiJ6rNMTVDnG2hItb09UEYuJ3sjbrJEkpHge6+Y7XSR7IHHNDh0j1SNw5OUMu4iw6phvz6DT5q25ToeJi6TDu4H/AMQRP1QejuRuHf0+DpU/7WCfU3K6MKJhQMoA00UliCuq2lZfzE6eIPBmDQB7GHGFqWJEgwsX+IvFHUa1RkZXOZLXO0IGrZ2mUHJcU40HVQ0tcwsf5gLEHQEGLCFQlwp1mFjhZ4i0fni5X1fHeLTGf/cZYO3c0/lPUjqoTXgEdZH2EHq3g9YFgg2gK4Y7os9+HXGhWotDic7bEH2XeUnSUD+YohUKdFGbpRSQMPCgVaUkqzqBQMVbdA5hLWKn6qnoV7qdV4gym2XuDR3MIJsWhRcRkFyQuU418R8JSDgHh7gCQBdZlxj4pV6sik1rWk6kEu9hog0zjrGVmvZtCxTiXCCysWjSbuOg7i99R8+y7zgOJxjmNfUw78pk5i9hJEWOVuyic00ZZnLLtie0kbeoQcbiuGVKTA9rpm97z7abbqicb31n0uuy4LxNo8jnAt6xYbD5qz4jy/SxLZs10fibHW2yDNXuHaPdJTbP7+in8d4Y/C1TTqQd2kaOHVQQHATGto/dAn5o2Oh1t2V1ytSqU61KsyWlrhJixEwR7qnovIdqAdPTutP5O5exlcMhjW0CZz5hMTppdBsXC62ZgIm6nSo+Gw4Y0AbAJ9oQRC+64v4j8ojHUczY8ZklhjW1wfWF2Tm3SB0+qDyVjcAaZ8N0ZmzmHSNZPVRH21Gg1Xpbm3kLD4zNUaMlcj8TY80aBwI7arDua+U62GdmeJYTAfYxfeEGo8k4eMPRrsvnY3OepAA09lfcwc3swbMzoB6nQdu59FV/Coipw2kP7czemhT3DuVWVqhxGMaKlQudkYb06TNmhumbcndBUYf42MEDwy4f3GG+kDW6smfGXDx5mOnsCY9e6k8T4dh6r/Bp4dlSoBMBrQANsxiGhZxxjkOrTc5+Ir4Wg3N+GYA3An0Qa1wr4h4bEODWzmOlj97LoY8QBw0KwLgjmUqga3EU3kabA9Ax2hWycj8ZZXp5Wm7AAQZkOGoQQeM8UdhCXESxoJNhp2CyXnnnZ2PIawPZRaTYkS47EkbRstj+JGIbTwdZxbJyOgeoXm1zYEH0tf2QTeGYUVDd4YxsZ3uNg3sNzquz4TjOF4c5nsqVgBGYMcRJFrm11O5C5UbSqU62Kpl7cgfTYIe0l3942ItburPmvlCnWql1Gq6iyq4OqUXNJbnAgOEaWQQ+Jc2YZ1EVMEKtEtdJik5zP/i9otcbq15W4/R4kx1N7Q2sBcaB4uJadvRU+Jp0eHYV1BoqVySXElpDST/dGoEKP8N+FOdiXvIsMpkCGyb7dEHPc2cBq4CrAP8Apu/A6QT1ylSOWOZQ3yVHwNiVsXM3CmVqJa9oM7xPyWB8d4QMPVcy+WfKf2tuEGj8b4TS4jhxUZ/uMByEH5tO0fosyocLru8QsZ/tf7sGMvW2+i7X4YYiqS5mWac/iuCDuI0OisuP8SpYJ+LJPmrU4DI/NBEk+6DgeFcsV8SXBgHlbm8xi383XpHlTCilhKLNSGCT1O5WZfDvCVKOH8ao2BUZDRcl2vm7WhaVynVJw7Q7UEj6oLgomFJCUBBEj+EOS6N7EjUCCmuQ564YDg64yZ3EHKIE9oG67Vij42lmABQZp8FXTgiP7ajm3setx7rq+M1KlM+RvlgknoAJgd7I8Fw9tGu9rYDahzwLXIg/UK/dhw5sOvaEGS8BfiM7cLQeKWIxWaviK58xpM/JTbmsXRt6rjOaOVsZTrPpPpV8Q4PLhXaHvFRp02IYey3l/BaWXLkbGYOmLz1nrZV3FeD5mEB9QM/4uM9ZQZA/lNtDBNqVxVbiS45Wt/EGkw3M0mx3Xf8Aw94c6hkfkyCA13mLs8iznEgeaZtsovLfBX1qzhDnNa4gOftuSSdXXWiVsOKTGtboCPdByPxdxobgyYkEhusfiWDgwQYNiDE2t2W8/Enhzq+DcG2iHddOiwnFYF1P8QgkSg9Ccj8RZiqDSDmygAn237rqMkCCJCwf4UcYdQrZQ6A4/hMwSZ09gt/w1bO0HqgoOP8ABv6qmacFgMS4AZoBmB0lP8J4VTw1MU2NAA+ZPUlXr+wUapTKCBxCMp6LEOdaodXyMhxzR/j/AKWy8dxIpsOb5LznxbGH+oc8W/1CW9TeJQbRyVgGtotygDsmuZOVqdbE+K5jXeQyHaHSLeymco03ihTJ1LQTebm+u6TmnmWjhHMbVN3g5bHbr01CDnmcRr0215DcrGgUm7AAR7DZahy/hizD0gfxFoc71Nysq5NxYxlWrAs50kGDraAFstMQAOgAQGlaUJKQO9UEc1EjHJKoQMsgdJROum6b5TrAgqMYTLXf2mT6aH9irGjUzAQmMbhZPY2KjcLqZPKbwSEFhVYSdVHrYeRMfx8lYiCLL5p6hBDwtPIIAj0TXEriBrIU+q4BVFKpmLzsCAO19UBYrD+IwtibQsR50wYawki7HRqdCYt0XoHIA2Vh3N1Zn/8AUdSqAGk5gd/5CSP0QRvhfQo1KtRnmFVsPbsMptob2/dbhw0jKB0CwTiGOGD4hRrMLYBAeGmCWGxzD6+y3PhuKa4AtNiBB9RZBbmrGqYq4xoFyAkqiRZclxyvUpuJAnogh868YbkIkR3tqVm/DuEsqV2vsWZpA3M6kyh5zqYrNL2EMdFgZi8+2qgcG4/4ZaHX815sQNdN0G08Ma7KG+gsuX+JXBRXayxztzFpGptdt+pAXXcGqB1Nj26FoKjcXAdUp5oNygmcj8l4bB02PY0mo9rXOc4zcifpK6tzVE4NWDqLY28vyspqACEgsnSEOVBXvNynGEFBBG6XSUBBiNlkLHI9UH1Q2v6qtxlDLUzN0df33VlKj1aQuQL6oGaNRzTrbcKxzgqnFa/3ClOqd9kEPi2KdnFNl3Ex/JR1eH1GUoY5uYiXZgSD2kG3qk4aweM9510E/spOMxJJyjdBR4rjj6VMh1N0xEN8wPosg50pkl1Q0HF9T87phrRsAfXUreKtHLTkiSqvjPC2YnDEZYIvMDbUIMG5b5YfingultMRmJ/E4dB7CFs/BctJgY0uGQWaenYpjhuBZSjLA7TKtH0mgZoQWuBxUiPmo3EaYJk6hQ6TS7zU3SEWOY4NDjJQc7zbhBUpyAO26zrC8MD2uEDWTBDjIO1r+i7nF4vPhsQLzTJkdtvVcTyjiA2nWLnECdLCJ7630Qa1yrVmi1pvlAA/ymeP1Wte2TBv7pOVX/6YjSPu6o+L1zicX4VMzUJgDXTVx7CUFpwHj+IGDrV6LWOFF9TOx35gJcYcDAMLtOWOO08dhqeIp/heLj+07grkeecTR4Vwl1GnGaoCxoGrnvu931JXDfBDmQ0MScK8nwqollxDXgjbuEG8uRNKUhC0IK3xEoch9ChCB1GwlNtMI23QPMMoTSQtRzKCnIOZ7emikU2SBdNcYaWva8aEZT+xS0iNpQN4vEtYTNv0n1UepxzD0abqlasxoHVzZ9hMyuI+MVOu6mxtIEtLxIH4pnyx2k3VhyXyXTo0GPrU2Pruh73O80O6X6aIJeH57diXzhaTzRA1LPxe5Scfx3EcTRNDCUPDLrPqOIbDTrk1grqRjm0RGQAbZY/RcfzHz3UoPy06ReXaEN/jVBzp+F+LYweJjcrokgB5A7TN0WH4c7CgirxGqLEEQ0tg9C4WK6Th/GKmJ8z2EHvaNkPMHA/EpFsEz/CCn5OaKNUHD42pVaC4Op1C2DO4gTK0pzw9txeF59wnLNdlZhFmzd0wfKtD41z3TwlWmyCWZbmOg26oI3M1HJVrNb+F9N0wY9ln/AOGGqypLi3MWhsdt8o16XUzmvnEYmq802lrSMocZBjXTZP8kvaQbiGuzPm0CNj+yDtsTxwYLAkifEy5GDUl5ECOt1G5dqUuD4Y4rFuLsVWE5fz3k5Gg6dyqDjnMNJtUOdD/AAxNGmOv/qPOx2hcPxXi1XE1DVrHM4yI6D+0dkE3mzmWtj6pq1SNfIz8rB0Hfuq7A440qjagJlpBEbEXsoj6g3/yhYb2v20Qes+WeNtxeHp1mGcwg9nD8Q++quGrzT8Mudjw+qWVZOGqO8wFyx2geO3VehsFxJlVge0hzTcEaEdUEQVAU5TqdfsKvzxPv80/Td3QWLShJTDaidDkD1J8lG4qNpojbVQDiaYc0tcJB+7Knw80n5HTf8Luo2V2o2MwjajcrptcEWIPUIIvEMPmAMAj70Q03ZR+ig1OJPov8OoDGzose6aPEGgzMA31/ZAQo1K1XLo3eRt0XQUMI1ghrR+6b4fWabjoFIrYgD2QRMdhsw2kbwqHGcSyAhxiN11Jd5c20FcFzZww1xlDi0EgmLEx3QVTsV4j+rfv5qk5rwtHwy6oYdBy6SY6dP8AKicd4kMKAxjw6tYnoLm9t+y47iWPqVnEudJO0QAPRBEb5hf/ACnRi3BhYJDSZIEtk9+qZeD++n7pSCEDTzcn7+aVxNo6a7pHkj3X1x1N+gQK8HeL/eqTNbSTbt6+qAu9RZIKh/yg+LM3rtb9lKw2OrMaGsrVWNGzar2j5ApqnM7hDnnb5oPUDqoR4a26pxVPWLqVTqnroEFsKkm6dJVZTxMKayqDrbdBJY/3Tkb7foqvGcTpUm5nvY0CdXAWXBcb+LNGlIoNNZ0GDOVgjqdYQaox0Dt6qv4jx7DUATWr02DoTf5C6898a+IWOxQI8bwmG2Sn5fYnUj5LlXvLiXOcXHqST+t0G6cyfEfCVWuo4cGo/KSHOaQwEH9Vy7OYGO8lZxpVDa85TItleNukrO8FifDfmZbbf7Kt8Zi21abTMFp1NwRP4Y/dBrHLHGXU2NaQHtBiQ799CoHGfik2k6pT/p3eICRBIj1nQ32WRYPiFSkT4TnsvMA2v20Xf8m8lYbijHOZWqsrMI8VjsrjfRzXE3BQW2F+KjBh4LHZ7+XoY/RcVxjnfE4kxm8Np2E/qrHnrlLD8OcGtr1H1nCfDIaQG/3OOvsuOgA6khAGfzGbl1zuvm0e9vuyMNi6ISDIJn5oG32JAvskLumv3snNTOntZfVBpl90DDwdTJE9F8RobhOA2uTP0/7XzD5bhAD2t1Ob+UnlgiHfRfB4OxStPc+iBDT7kxcJabJFxdGW+mq+cQg9DspTfv8AdkbvLaRrqf0UatjWUgXVKjQB5pkC2izvmb4n3yYRs/8AuP8A/wAj9yg7fmPmKlg2ZqjgD+Vli49ICy/iHxMxjzDS2mOmp16rlcZxCpVeX1HOc86yZMKO6oOn6Qgm4vH1a781Wq556k2HtooeYDVAHf5RzN/mECgzFoXzD9Uoc3Uabeu6+DwSem6B3DMkgXF79lPxHDXN0eI0J0Eaz3PZVz6o2J/hXXDcc10B8eWM0zeBHWEFU5tyLxufr+i6X4c8wnAY1lTVjwabwT+U6H2MFJxTBNqtaWAC4O5Pcn+FQ4ikW5835XRbvoZ+SCz5r41/WYurWJkOeQ2R+RpytgbWVTSF/Tb6JoVb/X/KdY8dN/S6AyDGltPdJe1jdIavtb71Xxdpr22QFkgeuy+Ee2y+kk2+aR/sPWECP/XVI7SyF7zNxKTPI1v+vogLP06JsOtET99UMncH/CEkDX6ag90DxAlGXN6hR3P13H1S5h3+iAHVXPmXOdP9xJnfdRwO5TlW4me32E0CdIQOU5m156/yhc7t9V8DJ1iEvqNJQJbdfNP3qla620JWtvOg1QS6FEkSIuDrv1Hc90BowYiCOvb6FNCNQY+9k5nkgaRfWfmgbDdzb90rto+lkTnj0nt+iAEdYQWmE4u9jQ0m19ZR1saHNqXnzSN99T1A7qqpRI19eifDvoNra/qgQmNY9b+6SmRtokkT9/YR0SAf46oHARA6fcFC4SevT/CI0xF/qNF8SbbDpZB811oI6L47zHuke4T/AAhka3PqgFoj2v0/7RhoABtr9xCbLwIG51nZHl0I2O5MIBc8Axmza3TdTS0AfqicfQfv6Jgs9P3QKB6fqkyA9UgMbzp6pSe2t0Aub856JqFKqt9UBpi3qgBjBMHqEVaAfKTltrqOyKmzX1j6pQy3pKBuBG87ykynQ/ypIaJSNFyEDTW9N/0RMZ84RgeqOkfp9/ugaLOsk+qVptceylNEz8voo9QQZH3dAhBkSAdkZZ29UTxp3KdY2J3tugYaDNvs9YSA/OZ++qfq2hMh9tAgMntP6X/dK4aTc/f8o623e6J4QMNmTIACLxLe0enuiAuQhnf1QNO7D5oQ0iNuydcO5RCkCCd5KCOTNyLpuo6fQSpdSiPqorv5QJm9wgzHaFJ8MX9v1CbNtEH/2Q=="/>
          <p:cNvSpPr>
            <a:spLocks noChangeAspect="1" noChangeArrowheads="1"/>
          </p:cNvSpPr>
          <p:nvPr/>
        </p:nvSpPr>
        <p:spPr bwMode="auto">
          <a:xfrm>
            <a:off x="155575" y="-1630363"/>
            <a:ext cx="2381250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pic>
        <p:nvPicPr>
          <p:cNvPr id="2070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850" y="2743200"/>
            <a:ext cx="1122528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72" name="Straight Arrow Connector 2071"/>
          <p:cNvCxnSpPr/>
          <p:nvPr/>
        </p:nvCxnSpPr>
        <p:spPr>
          <a:xfrm flipH="1" flipV="1">
            <a:off x="1573378" y="3543300"/>
            <a:ext cx="484022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75" name="Picture 15" descr="http://m3.aimg.sk/tahaky/d_9480_153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28483"/>
            <a:ext cx="1253067" cy="162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077" name="Straight Arrow Connector 2076"/>
          <p:cNvCxnSpPr/>
          <p:nvPr/>
        </p:nvCxnSpPr>
        <p:spPr>
          <a:xfrm>
            <a:off x="4724400" y="3924300"/>
            <a:ext cx="457200" cy="114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0" name="Rectangle 2079"/>
          <p:cNvSpPr/>
          <p:nvPr/>
        </p:nvSpPr>
        <p:spPr>
          <a:xfrm>
            <a:off x="2091265" y="4419600"/>
            <a:ext cx="1794935" cy="914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b="1" dirty="0" smtClean="0"/>
              <a:t>Štúr, Hurban, Hodža </a:t>
            </a:r>
            <a:r>
              <a:rPr lang="sk-SK" sz="1200" dirty="0" smtClean="0"/>
              <a:t>1843</a:t>
            </a:r>
          </a:p>
          <a:p>
            <a:pPr algn="ctr"/>
            <a:r>
              <a:rPr lang="sk-SK" sz="1200" dirty="0" smtClean="0"/>
              <a:t>kodifikácia slovenčiny štúrovčina, pravopis fonetický</a:t>
            </a:r>
            <a:endParaRPr lang="sr-Latn-RS" sz="1200" dirty="0"/>
          </a:p>
        </p:txBody>
      </p:sp>
      <p:pic>
        <p:nvPicPr>
          <p:cNvPr id="2081" name="Picture 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1" y="4512550"/>
            <a:ext cx="1447800" cy="1439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83" name="Straight Arrow Connector 2082"/>
          <p:cNvCxnSpPr/>
          <p:nvPr/>
        </p:nvCxnSpPr>
        <p:spPr>
          <a:xfrm flipH="1">
            <a:off x="1815389" y="5029200"/>
            <a:ext cx="242011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86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3591" y="3266017"/>
            <a:ext cx="1099565" cy="1729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88" name="Straight Arrow Connector 2087"/>
          <p:cNvCxnSpPr/>
          <p:nvPr/>
        </p:nvCxnSpPr>
        <p:spPr>
          <a:xfrm flipH="1">
            <a:off x="3962401" y="4724400"/>
            <a:ext cx="38099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4" name="Straight Arrow Connector 2093"/>
          <p:cNvCxnSpPr/>
          <p:nvPr/>
        </p:nvCxnSpPr>
        <p:spPr>
          <a:xfrm flipV="1">
            <a:off x="4751832" y="4130675"/>
            <a:ext cx="2536504" cy="746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6" name="Rectangle 2095"/>
          <p:cNvSpPr/>
          <p:nvPr/>
        </p:nvSpPr>
        <p:spPr>
          <a:xfrm>
            <a:off x="2142067" y="5562601"/>
            <a:ext cx="1744133" cy="914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b="1" dirty="0" smtClean="0"/>
              <a:t>Martin Hattala</a:t>
            </a:r>
            <a:r>
              <a:rPr lang="sk-SK" sz="1200" dirty="0" smtClean="0"/>
              <a:t>1852</a:t>
            </a:r>
          </a:p>
          <a:p>
            <a:pPr algn="ctr"/>
            <a:r>
              <a:rPr lang="sk-SK" sz="1200" dirty="0" smtClean="0"/>
              <a:t>Fonetický pravopis zmenil na etymologický</a:t>
            </a:r>
            <a:endParaRPr lang="sr-Latn-RS" sz="1200" dirty="0"/>
          </a:p>
        </p:txBody>
      </p:sp>
      <p:cxnSp>
        <p:nvCxnSpPr>
          <p:cNvPr id="2098" name="Straight Arrow Connector 2097"/>
          <p:cNvCxnSpPr/>
          <p:nvPr/>
        </p:nvCxnSpPr>
        <p:spPr>
          <a:xfrm flipH="1">
            <a:off x="3962400" y="5791200"/>
            <a:ext cx="30479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04" name="Picture 19" descr="http://img34.imageshack.us/img34/4593/hattala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7098" y="5232308"/>
            <a:ext cx="952236" cy="141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106" name="Straight Arrow Connector 2105"/>
          <p:cNvCxnSpPr/>
          <p:nvPr/>
        </p:nvCxnSpPr>
        <p:spPr>
          <a:xfrm>
            <a:off x="4751832" y="5867400"/>
            <a:ext cx="7345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0346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2049" grpId="0" animBg="1"/>
      <p:bldP spid="2063" grpId="0" animBg="1"/>
      <p:bldP spid="2080" grpId="0" animBg="1"/>
      <p:bldP spid="209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699932" y="1828800"/>
            <a:ext cx="1938867" cy="1600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800" b="1" dirty="0" smtClean="0"/>
              <a:t>Hlásky</a:t>
            </a:r>
            <a:endParaRPr lang="sr-Latn-RS" sz="28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219200" y="2438401"/>
            <a:ext cx="1523999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Samohlásky</a:t>
            </a:r>
            <a:endParaRPr lang="sr-Latn-R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6629400" y="2438400"/>
            <a:ext cx="1524000" cy="45720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Dvojhlásky</a:t>
            </a:r>
            <a:endParaRPr lang="sr-Latn-R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3810000" y="4182533"/>
            <a:ext cx="1752600" cy="38946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Spoluhlásky</a:t>
            </a:r>
            <a:endParaRPr lang="sr-Latn-R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2285998" y="1219200"/>
            <a:ext cx="1066801" cy="609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Dlhé</a:t>
            </a:r>
            <a:r>
              <a:rPr lang="sk-SK" sz="1400" dirty="0" smtClean="0"/>
              <a:t>: á. é, í, ý, ó, ú</a:t>
            </a:r>
            <a:endParaRPr lang="sr-Latn-RS" sz="1400" dirty="0"/>
          </a:p>
        </p:txBody>
      </p:sp>
      <p:sp>
        <p:nvSpPr>
          <p:cNvPr id="11" name="Rounded Rectangle 10"/>
          <p:cNvSpPr/>
          <p:nvPr/>
        </p:nvSpPr>
        <p:spPr>
          <a:xfrm>
            <a:off x="685800" y="1219200"/>
            <a:ext cx="1143000" cy="609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Krátke</a:t>
            </a:r>
            <a:r>
              <a:rPr lang="sk-SK" sz="1400" dirty="0" smtClean="0"/>
              <a:t>: a, ä, e, i, y, o, u</a:t>
            </a:r>
            <a:endParaRPr lang="sr-Latn-RS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895597" y="2628900"/>
            <a:ext cx="80433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638799" y="26289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620682" y="34290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362200" y="1905000"/>
            <a:ext cx="355599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1208618" y="1905000"/>
            <a:ext cx="391582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6858000" y="1219200"/>
            <a:ext cx="1143000" cy="609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dirty="0" smtClean="0"/>
              <a:t>ia, ie, iu , ô</a:t>
            </a:r>
            <a:endParaRPr lang="sr-Latn-RS" sz="1400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7429500" y="19050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6172200" y="3352800"/>
            <a:ext cx="1752600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Tvrdé:</a:t>
            </a:r>
            <a:r>
              <a:rPr lang="sk-SK" sz="1400" dirty="0" smtClean="0"/>
              <a:t> d, t, n, l, k,  g,  h,  ch   </a:t>
            </a:r>
            <a:endParaRPr lang="sr-Latn-RS" sz="1400" dirty="0"/>
          </a:p>
        </p:txBody>
      </p:sp>
      <p:sp>
        <p:nvSpPr>
          <p:cNvPr id="42" name="Rounded Rectangle 41"/>
          <p:cNvSpPr/>
          <p:nvPr/>
        </p:nvSpPr>
        <p:spPr>
          <a:xfrm>
            <a:off x="6172200" y="4267200"/>
            <a:ext cx="1752600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Mäkké</a:t>
            </a:r>
            <a:r>
              <a:rPr lang="sk-SK" sz="1400" dirty="0" smtClean="0"/>
              <a:t>: c, zd, j, ď,ť,ľ,ň,ž,š,č,dž</a:t>
            </a:r>
            <a:endParaRPr lang="sr-Latn-RS" sz="1400" dirty="0"/>
          </a:p>
        </p:txBody>
      </p:sp>
      <p:sp>
        <p:nvSpPr>
          <p:cNvPr id="43" name="Rounded Rectangle 42"/>
          <p:cNvSpPr/>
          <p:nvPr/>
        </p:nvSpPr>
        <p:spPr>
          <a:xfrm>
            <a:off x="6172200" y="5105400"/>
            <a:ext cx="1752600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Obojaké</a:t>
            </a:r>
            <a:r>
              <a:rPr lang="sk-SK" sz="1400" dirty="0" smtClean="0"/>
              <a:t>: s, p, r, v, b, m, f, z</a:t>
            </a:r>
            <a:endParaRPr lang="sr-Latn-RS" sz="1400" dirty="0"/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5562600" y="3695700"/>
            <a:ext cx="609600" cy="4868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9" idx="3"/>
          </p:cNvCxnSpPr>
          <p:nvPr/>
        </p:nvCxnSpPr>
        <p:spPr>
          <a:xfrm>
            <a:off x="5562600" y="4377267"/>
            <a:ext cx="609600" cy="423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5562600" y="4572000"/>
            <a:ext cx="609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533400" y="3939116"/>
            <a:ext cx="2764364" cy="101388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1400" b="1" dirty="0" smtClean="0"/>
          </a:p>
          <a:p>
            <a:pPr algn="ctr"/>
            <a:r>
              <a:rPr lang="sk-SK" sz="1400" b="1" dirty="0" smtClean="0"/>
              <a:t>Znelé</a:t>
            </a:r>
            <a:r>
              <a:rPr lang="sk-SK" sz="1400" dirty="0" smtClean="0"/>
              <a:t>:  b,d,ď,dz,dž,g,h,z,ž,v </a:t>
            </a:r>
          </a:p>
          <a:p>
            <a:pPr algn="ctr"/>
            <a:r>
              <a:rPr lang="sk-SK" sz="1400" b="1" dirty="0" smtClean="0"/>
              <a:t>Nezmelé</a:t>
            </a:r>
            <a:r>
              <a:rPr lang="sk-SK" sz="1400" dirty="0" smtClean="0"/>
              <a:t>: p,t,ť,c,č,k,ch,s,š,f</a:t>
            </a:r>
          </a:p>
          <a:p>
            <a:pPr algn="ctr"/>
            <a:r>
              <a:rPr lang="sk-SK" sz="1400" b="1" dirty="0" smtClean="0"/>
              <a:t>Nepárovo znelé</a:t>
            </a:r>
            <a:r>
              <a:rPr lang="sk-SK" sz="1400" dirty="0" smtClean="0"/>
              <a:t>: m,n,ň,l,ĺ,ľ,r,ŕ,j</a:t>
            </a:r>
          </a:p>
          <a:p>
            <a:pPr algn="ctr"/>
            <a:endParaRPr lang="sr-Latn-RS" dirty="0"/>
          </a:p>
        </p:txBody>
      </p:sp>
      <p:cxnSp>
        <p:nvCxnSpPr>
          <p:cNvPr id="56" name="Straight Arrow Connector 55"/>
          <p:cNvCxnSpPr/>
          <p:nvPr/>
        </p:nvCxnSpPr>
        <p:spPr>
          <a:xfrm flipH="1">
            <a:off x="3297764" y="4377266"/>
            <a:ext cx="512236" cy="211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4754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35" grpId="0" animBg="1"/>
      <p:bldP spid="41" grpId="0" animBg="1"/>
      <p:bldP spid="42" grpId="0" animBg="1"/>
      <p:bldP spid="43" grpId="0" animBg="1"/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1 4"/>
          <p:cNvSpPr/>
          <p:nvPr/>
        </p:nvSpPr>
        <p:spPr>
          <a:xfrm>
            <a:off x="2880783" y="2209800"/>
            <a:ext cx="3596217" cy="21336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400" b="1" dirty="0" smtClean="0"/>
              <a:t>Slovné druhy</a:t>
            </a:r>
            <a:endParaRPr lang="sr-Latn-RS" sz="2400" b="1" dirty="0"/>
          </a:p>
        </p:txBody>
      </p:sp>
      <p:sp>
        <p:nvSpPr>
          <p:cNvPr id="6" name="Oval 5"/>
          <p:cNvSpPr/>
          <p:nvPr/>
        </p:nvSpPr>
        <p:spPr>
          <a:xfrm>
            <a:off x="3657600" y="1600200"/>
            <a:ext cx="2057400" cy="914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Ohybné</a:t>
            </a:r>
            <a:endParaRPr lang="sr-Latn-RS" b="1" dirty="0"/>
          </a:p>
        </p:txBody>
      </p:sp>
      <p:sp>
        <p:nvSpPr>
          <p:cNvPr id="7" name="Oval 6"/>
          <p:cNvSpPr/>
          <p:nvPr/>
        </p:nvSpPr>
        <p:spPr>
          <a:xfrm>
            <a:off x="3821642" y="4114800"/>
            <a:ext cx="1885950" cy="9525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Neohybné</a:t>
            </a:r>
            <a:endParaRPr lang="sr-Latn-RS" b="1" dirty="0"/>
          </a:p>
        </p:txBody>
      </p:sp>
      <p:sp>
        <p:nvSpPr>
          <p:cNvPr id="9" name="Oval Callout 8"/>
          <p:cNvSpPr/>
          <p:nvPr/>
        </p:nvSpPr>
        <p:spPr>
          <a:xfrm>
            <a:off x="6477000" y="1679448"/>
            <a:ext cx="1828800" cy="987552"/>
          </a:xfrm>
          <a:prstGeom prst="wedgeEllipseCallout">
            <a:avLst>
              <a:gd name="adj1" fmla="val -89474"/>
              <a:gd name="adj2" fmla="val -182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5.Slovesá</a:t>
            </a:r>
          </a:p>
          <a:p>
            <a:pPr algn="ctr"/>
            <a:r>
              <a:rPr lang="sk-SK" sz="1200" dirty="0" smtClean="0"/>
              <a:t>(písať, kresliť, pršať, chcieť, byť</a:t>
            </a:r>
            <a:r>
              <a:rPr lang="sk-SK" sz="1400" dirty="0" smtClean="0"/>
              <a:t>)</a:t>
            </a:r>
            <a:endParaRPr lang="sr-Latn-RS" sz="1400" dirty="0"/>
          </a:p>
        </p:txBody>
      </p:sp>
      <p:sp>
        <p:nvSpPr>
          <p:cNvPr id="10" name="Oval Callout 9"/>
          <p:cNvSpPr/>
          <p:nvPr/>
        </p:nvSpPr>
        <p:spPr>
          <a:xfrm>
            <a:off x="5595408" y="533400"/>
            <a:ext cx="1795992" cy="993648"/>
          </a:xfrm>
          <a:prstGeom prst="wedgeEllipseCallout">
            <a:avLst>
              <a:gd name="adj1" fmla="val -48611"/>
              <a:gd name="adj2" fmla="val 8046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4.Číslovky</a:t>
            </a:r>
          </a:p>
          <a:p>
            <a:pPr algn="ctr"/>
            <a:r>
              <a:rPr lang="sk-SK" sz="1200" dirty="0" smtClean="0"/>
              <a:t>(jeden, druhý, trikrát, osmoro, viacero)</a:t>
            </a:r>
            <a:endParaRPr lang="sr-Latn-RS" sz="1200" dirty="0"/>
          </a:p>
        </p:txBody>
      </p:sp>
      <p:sp>
        <p:nvSpPr>
          <p:cNvPr id="11" name="Oval Callout 10"/>
          <p:cNvSpPr/>
          <p:nvPr/>
        </p:nvSpPr>
        <p:spPr>
          <a:xfrm>
            <a:off x="4038599" y="228600"/>
            <a:ext cx="1590675" cy="829733"/>
          </a:xfrm>
          <a:prstGeom prst="wedgeEllipseCallout">
            <a:avLst>
              <a:gd name="adj1" fmla="val -7083"/>
              <a:gd name="adj2" fmla="val 11053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3.Zámená</a:t>
            </a:r>
          </a:p>
          <a:p>
            <a:pPr algn="ctr"/>
            <a:r>
              <a:rPr lang="sk-SK" sz="1200" dirty="0" smtClean="0"/>
              <a:t>(ja, tvoj, ten, kto?,jeho)</a:t>
            </a:r>
            <a:endParaRPr lang="sr-Latn-RS" sz="1200" dirty="0"/>
          </a:p>
        </p:txBody>
      </p:sp>
      <p:sp>
        <p:nvSpPr>
          <p:cNvPr id="12" name="Oval Callout 11"/>
          <p:cNvSpPr/>
          <p:nvPr/>
        </p:nvSpPr>
        <p:spPr>
          <a:xfrm>
            <a:off x="1828800" y="381000"/>
            <a:ext cx="2103967" cy="1000590"/>
          </a:xfrm>
          <a:prstGeom prst="wedgeEllipseCallout">
            <a:avLst>
              <a:gd name="adj1" fmla="val 48611"/>
              <a:gd name="adj2" fmla="val 8046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2.Prídavné mená</a:t>
            </a:r>
          </a:p>
          <a:p>
            <a:pPr algn="ctr"/>
            <a:r>
              <a:rPr lang="sk-SK" sz="1200" dirty="0" smtClean="0"/>
              <a:t>(zelený, drevený, dobrý, orlí, bratov</a:t>
            </a:r>
            <a:r>
              <a:rPr lang="sk-SK" sz="1400" dirty="0" smtClean="0"/>
              <a:t>)</a:t>
            </a:r>
            <a:endParaRPr lang="sr-Latn-RS" sz="1400" dirty="0"/>
          </a:p>
        </p:txBody>
      </p:sp>
      <p:sp>
        <p:nvSpPr>
          <p:cNvPr id="13" name="Oval Callout 12"/>
          <p:cNvSpPr/>
          <p:nvPr/>
        </p:nvSpPr>
        <p:spPr>
          <a:xfrm>
            <a:off x="762000" y="1679448"/>
            <a:ext cx="2256367" cy="1139952"/>
          </a:xfrm>
          <a:prstGeom prst="wedgeEllipseCallout">
            <a:avLst>
              <a:gd name="adj1" fmla="val 75986"/>
              <a:gd name="adj2" fmla="val -1794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1.Podstatné mená</a:t>
            </a:r>
          </a:p>
          <a:p>
            <a:pPr algn="ctr"/>
            <a:r>
              <a:rPr lang="sk-SK" sz="1400" dirty="0" smtClean="0"/>
              <a:t> </a:t>
            </a:r>
            <a:r>
              <a:rPr lang="sk-SK" sz="1200" dirty="0" smtClean="0"/>
              <a:t>(človek, Miroslav, </a:t>
            </a:r>
            <a:r>
              <a:rPr lang="en-US" sz="1200" dirty="0" smtClean="0"/>
              <a:t>s</a:t>
            </a:r>
            <a:r>
              <a:rPr lang="sk-SK" sz="1200" dirty="0" smtClean="0"/>
              <a:t>taroba, Dunaj, lístie</a:t>
            </a:r>
            <a:r>
              <a:rPr lang="sk-SK" sz="1400" dirty="0" smtClean="0"/>
              <a:t>)</a:t>
            </a:r>
            <a:endParaRPr lang="sr-Latn-RS" sz="1400" dirty="0"/>
          </a:p>
        </p:txBody>
      </p:sp>
      <p:sp>
        <p:nvSpPr>
          <p:cNvPr id="14" name="Oval Callout 13"/>
          <p:cNvSpPr/>
          <p:nvPr/>
        </p:nvSpPr>
        <p:spPr>
          <a:xfrm>
            <a:off x="6172200" y="3733800"/>
            <a:ext cx="1905000" cy="1079500"/>
          </a:xfrm>
          <a:prstGeom prst="wedgeEllipseCallout">
            <a:avLst>
              <a:gd name="adj1" fmla="val -76118"/>
              <a:gd name="adj2" fmla="val 857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10.Citoslovcia</a:t>
            </a:r>
          </a:p>
          <a:p>
            <a:pPr algn="ctr"/>
            <a:r>
              <a:rPr lang="sk-SK" sz="1200" dirty="0" smtClean="0"/>
              <a:t>(ach, tik-tak, jaj, kikirikí, čľup)</a:t>
            </a:r>
            <a:endParaRPr lang="sr-Latn-RS" sz="1200" dirty="0"/>
          </a:p>
        </p:txBody>
      </p:sp>
      <p:sp>
        <p:nvSpPr>
          <p:cNvPr id="15" name="Oval Callout 14"/>
          <p:cNvSpPr/>
          <p:nvPr/>
        </p:nvSpPr>
        <p:spPr>
          <a:xfrm>
            <a:off x="5867399" y="5067300"/>
            <a:ext cx="1464733" cy="1034796"/>
          </a:xfrm>
          <a:prstGeom prst="wedgeEllipseCallout">
            <a:avLst>
              <a:gd name="adj1" fmla="val -80797"/>
              <a:gd name="adj2" fmla="val -5541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9.Častice </a:t>
            </a:r>
          </a:p>
          <a:p>
            <a:pPr algn="ctr"/>
            <a:r>
              <a:rPr lang="sk-SK" sz="1200" dirty="0" smtClean="0"/>
              <a:t>(vraj, hádam, ale, no, bohužiaľ)</a:t>
            </a:r>
            <a:endParaRPr lang="sr-Latn-RS" sz="1200" dirty="0"/>
          </a:p>
        </p:txBody>
      </p:sp>
      <p:sp>
        <p:nvSpPr>
          <p:cNvPr id="16" name="Oval Callout 15"/>
          <p:cNvSpPr/>
          <p:nvPr/>
        </p:nvSpPr>
        <p:spPr>
          <a:xfrm>
            <a:off x="4114800" y="5524500"/>
            <a:ext cx="1480608" cy="1028700"/>
          </a:xfrm>
          <a:prstGeom prst="wedgeEllipseCallout">
            <a:avLst>
              <a:gd name="adj1" fmla="val -1569"/>
              <a:gd name="adj2" fmla="val -90271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8.Spojky</a:t>
            </a:r>
          </a:p>
          <a:p>
            <a:pPr algn="ctr"/>
            <a:r>
              <a:rPr lang="sk-SK" sz="1200" dirty="0" smtClean="0"/>
              <a:t>(a, i, alebo, lebo, a preto</a:t>
            </a:r>
            <a:r>
              <a:rPr lang="sk-SK" sz="1400" dirty="0" smtClean="0"/>
              <a:t>)</a:t>
            </a:r>
          </a:p>
          <a:p>
            <a:pPr algn="ctr"/>
            <a:endParaRPr lang="sr-Latn-RS" dirty="0"/>
          </a:p>
        </p:txBody>
      </p:sp>
      <p:sp>
        <p:nvSpPr>
          <p:cNvPr id="17" name="Oval Callout 16"/>
          <p:cNvSpPr/>
          <p:nvPr/>
        </p:nvSpPr>
        <p:spPr>
          <a:xfrm>
            <a:off x="2286000" y="5183124"/>
            <a:ext cx="1600200" cy="918972"/>
          </a:xfrm>
          <a:prstGeom prst="wedgeEllipseCallout">
            <a:avLst>
              <a:gd name="adj1" fmla="val 56250"/>
              <a:gd name="adj2" fmla="val -7892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7.Predložky</a:t>
            </a:r>
          </a:p>
          <a:p>
            <a:pPr algn="ctr"/>
            <a:r>
              <a:rPr lang="sk-SK" sz="1200" dirty="0" smtClean="0"/>
              <a:t>(o, pred, spoza, s, okolo)</a:t>
            </a:r>
            <a:endParaRPr lang="sr-Latn-RS" sz="1200" dirty="0"/>
          </a:p>
        </p:txBody>
      </p:sp>
      <p:sp>
        <p:nvSpPr>
          <p:cNvPr id="18" name="Oval Callout 17"/>
          <p:cNvSpPr/>
          <p:nvPr/>
        </p:nvSpPr>
        <p:spPr>
          <a:xfrm>
            <a:off x="1280583" y="3975099"/>
            <a:ext cx="1600200" cy="1001183"/>
          </a:xfrm>
          <a:prstGeom prst="wedgeEllipseCallout">
            <a:avLst>
              <a:gd name="adj1" fmla="val 106098"/>
              <a:gd name="adj2" fmla="val 166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6.Príslovky</a:t>
            </a:r>
          </a:p>
          <a:p>
            <a:pPr algn="ctr"/>
            <a:r>
              <a:rPr lang="sk-SK" sz="1200" dirty="0" smtClean="0"/>
              <a:t>(dobre, zajtra, náhodou, vonku, priateľsky</a:t>
            </a:r>
            <a:endParaRPr lang="sr-Latn-RS" sz="1200" dirty="0"/>
          </a:p>
        </p:txBody>
      </p:sp>
    </p:spTree>
    <p:extLst>
      <p:ext uri="{BB962C8B-B14F-4D97-AF65-F5344CB8AC3E}">
        <p14:creationId xmlns:p14="http://schemas.microsoft.com/office/powerpoint/2010/main" xmlns="" val="324739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3606</TotalTime>
  <Words>3220</Words>
  <Application>Microsoft Office PowerPoint</Application>
  <PresentationFormat>On-screen Show (4:3)</PresentationFormat>
  <Paragraphs>783</Paragraphs>
  <Slides>42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Anna Hrková  a  Zuzana Lenhartová  slovenčina ako hračka Pojmové mapy zo  slovenského jazyka  pre žiakov základnej školy</vt:lpstr>
      <vt:lpstr>             Mnohí hovoria, že je slovenčina tažká, zatiaľ ju však nikto nedokázal odvážiť a zistiť koľko má kíl.              Milí naši žiaci, ponúkame vám knižočku, ktorá by mala zrozumiteľnou, nenáročnou a jednoduchou formou otvoriť dvierka do sveta ľahkej slovenčiny.             Úprimne si želáme, aby kniha bola vašou dobrou príručkou pri výučbe slovenského jazyka a literatúry a zároveň dúfame, že s touto knižkou učenie vám bude hračkou.                                                                          Mária Kotvášová - Jonášová   </vt:lpstr>
      <vt:lpstr>Slide 3</vt:lpstr>
      <vt:lpstr>Slide 4</vt:lpstr>
      <vt:lpstr>Slide 5</vt:lpstr>
      <vt:lpstr>Vojvodina</vt:lpstr>
      <vt:lpstr>Dejiny jazyka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Autorky:  prof. Anna Hrková, prof. Zuzana Lenhartová  Slovenčina ako hračka  Pojmové mapy pre žiakov 5. – 8. ročníka ZŠ  Prvé vydanie 2015  Vydané za pomoci: NRSNM (Národnostnej rady slovenskej národnostnej menšiny) a         Kultúrno osvetového spoločenstva obce Kovačica   Lektorovala: prof. Mária Kotvášová Jonášová   Grafická úprava na počitači: Anna Hrková, Zuzana Lenhartová  Formát:   Vytlačil:  ŠIRKA PRINT  PADINA  Náklad: 500 výtlačkov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Pojmové mapy</dc:title>
  <dc:creator>Mama</dc:creator>
  <cp:lastModifiedBy>Skola2</cp:lastModifiedBy>
  <cp:revision>290</cp:revision>
  <dcterms:created xsi:type="dcterms:W3CDTF">2006-08-16T00:00:00Z</dcterms:created>
  <dcterms:modified xsi:type="dcterms:W3CDTF">2015-10-10T08:53:19Z</dcterms:modified>
</cp:coreProperties>
</file>